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53" r:id="rId2"/>
  </p:sldMasterIdLst>
  <p:notesMasterIdLst>
    <p:notesMasterId r:id="rId60"/>
  </p:notesMasterIdLst>
  <p:handoutMasterIdLst>
    <p:handoutMasterId r:id="rId61"/>
  </p:handoutMasterIdLst>
  <p:sldIdLst>
    <p:sldId id="659" r:id="rId3"/>
    <p:sldId id="762" r:id="rId4"/>
    <p:sldId id="763" r:id="rId5"/>
    <p:sldId id="764" r:id="rId6"/>
    <p:sldId id="765" r:id="rId7"/>
    <p:sldId id="697" r:id="rId8"/>
    <p:sldId id="696" r:id="rId9"/>
    <p:sldId id="699" r:id="rId10"/>
    <p:sldId id="698" r:id="rId11"/>
    <p:sldId id="700" r:id="rId12"/>
    <p:sldId id="701" r:id="rId13"/>
    <p:sldId id="722" r:id="rId14"/>
    <p:sldId id="770" r:id="rId15"/>
    <p:sldId id="771" r:id="rId16"/>
    <p:sldId id="777" r:id="rId17"/>
    <p:sldId id="778" r:id="rId18"/>
    <p:sldId id="779" r:id="rId19"/>
    <p:sldId id="702" r:id="rId20"/>
    <p:sldId id="769" r:id="rId21"/>
    <p:sldId id="768" r:id="rId22"/>
    <p:sldId id="703" r:id="rId23"/>
    <p:sldId id="754" r:id="rId24"/>
    <p:sldId id="706" r:id="rId25"/>
    <p:sldId id="705" r:id="rId26"/>
    <p:sldId id="707" r:id="rId27"/>
    <p:sldId id="708" r:id="rId28"/>
    <p:sldId id="709" r:id="rId29"/>
    <p:sldId id="710" r:id="rId30"/>
    <p:sldId id="711" r:id="rId31"/>
    <p:sldId id="712" r:id="rId32"/>
    <p:sldId id="713" r:id="rId33"/>
    <p:sldId id="714" r:id="rId34"/>
    <p:sldId id="715" r:id="rId35"/>
    <p:sldId id="717" r:id="rId36"/>
    <p:sldId id="716" r:id="rId37"/>
    <p:sldId id="719" r:id="rId38"/>
    <p:sldId id="720" r:id="rId39"/>
    <p:sldId id="728" r:id="rId40"/>
    <p:sldId id="729" r:id="rId41"/>
    <p:sldId id="757" r:id="rId42"/>
    <p:sldId id="758" r:id="rId43"/>
    <p:sldId id="785" r:id="rId44"/>
    <p:sldId id="786" r:id="rId45"/>
    <p:sldId id="732" r:id="rId46"/>
    <p:sldId id="733" r:id="rId47"/>
    <p:sldId id="735" r:id="rId48"/>
    <p:sldId id="736" r:id="rId49"/>
    <p:sldId id="743" r:id="rId50"/>
    <p:sldId id="756" r:id="rId51"/>
    <p:sldId id="759" r:id="rId52"/>
    <p:sldId id="760" r:id="rId53"/>
    <p:sldId id="780" r:id="rId54"/>
    <p:sldId id="781" r:id="rId55"/>
    <p:sldId id="782" r:id="rId56"/>
    <p:sldId id="783" r:id="rId57"/>
    <p:sldId id="784" r:id="rId58"/>
    <p:sldId id="695" r:id="rId59"/>
  </p:sldIdLst>
  <p:sldSz cx="9144000" cy="6781800"/>
  <p:notesSz cx="9926638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FFC000"/>
    <a:srgbClr val="000066"/>
    <a:srgbClr val="6600CC"/>
    <a:srgbClr val="2D2D87"/>
    <a:srgbClr val="660066"/>
    <a:srgbClr val="CCECFF"/>
    <a:srgbClr val="99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23" autoAdjust="0"/>
    <p:restoredTop sz="94662" autoAdjust="0"/>
  </p:normalViewPr>
  <p:slideViewPr>
    <p:cSldViewPr>
      <p:cViewPr>
        <p:scale>
          <a:sx n="73" d="100"/>
          <a:sy n="73" d="100"/>
        </p:scale>
        <p:origin x="-2886" y="-840"/>
      </p:cViewPr>
      <p:guideLst>
        <p:guide orient="horz" pos="213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4" d="100"/>
          <a:sy n="114" d="100"/>
        </p:scale>
        <p:origin x="-2166" y="-114"/>
      </p:cViewPr>
      <p:guideLst>
        <p:guide orient="horz" pos="2141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44600" cy="36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05" tIns="44251" rIns="88505" bIns="44251" numCol="1" anchor="t" anchorCtr="0" compatLnSpc="1">
            <a:prstTxWarp prst="textNoShape">
              <a:avLst/>
            </a:prstTxWarp>
          </a:bodyPr>
          <a:lstStyle>
            <a:lvl1pPr defTabSz="885825" eaLnBrk="0" hangingPunct="0">
              <a:lnSpc>
                <a:spcPct val="180000"/>
              </a:lnSpc>
              <a:defRPr sz="1100"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71869" y="0"/>
            <a:ext cx="4341208" cy="36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05" tIns="44251" rIns="88505" bIns="44251" numCol="1" anchor="t" anchorCtr="0" compatLnSpc="1">
            <a:prstTxWarp prst="textNoShape">
              <a:avLst/>
            </a:prstTxWarp>
          </a:bodyPr>
          <a:lstStyle>
            <a:lvl1pPr algn="r" defTabSz="885825" eaLnBrk="0" hangingPunct="0">
              <a:lnSpc>
                <a:spcPct val="180000"/>
              </a:lnSpc>
              <a:defRPr sz="1100"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74417"/>
            <a:ext cx="4344600" cy="31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05" tIns="44251" rIns="88505" bIns="44251" numCol="1" anchor="b" anchorCtr="0" compatLnSpc="1">
            <a:prstTxWarp prst="textNoShape">
              <a:avLst/>
            </a:prstTxWarp>
          </a:bodyPr>
          <a:lstStyle>
            <a:lvl1pPr defTabSz="885825" eaLnBrk="0" hangingPunct="0">
              <a:lnSpc>
                <a:spcPct val="180000"/>
              </a:lnSpc>
              <a:defRPr sz="1100"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71869" y="6474417"/>
            <a:ext cx="4341208" cy="31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05" tIns="44251" rIns="88505" bIns="44251" numCol="1" anchor="b" anchorCtr="0" compatLnSpc="1">
            <a:prstTxWarp prst="textNoShape">
              <a:avLst/>
            </a:prstTxWarp>
          </a:bodyPr>
          <a:lstStyle>
            <a:lvl1pPr algn="r" defTabSz="885825" eaLnBrk="0" hangingPunct="0">
              <a:lnSpc>
                <a:spcPct val="180000"/>
              </a:lnSpc>
              <a:defRPr sz="1100">
                <a:ea typeface="SimSun" pitchFamily="2" charset="-122"/>
              </a:defRPr>
            </a:lvl1pPr>
          </a:lstStyle>
          <a:p>
            <a:pPr>
              <a:defRPr/>
            </a:pPr>
            <a:fld id="{18C1290E-D88D-4691-82E5-770E880C00E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221" cy="338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05" tIns="44251" rIns="88505" bIns="44251" numCol="1" anchor="t" anchorCtr="0" compatLnSpc="1">
            <a:prstTxWarp prst="textNoShape">
              <a:avLst/>
            </a:prstTxWarp>
          </a:bodyPr>
          <a:lstStyle>
            <a:lvl1pPr defTabSz="885825" eaLnBrk="0" hangingPunct="0">
              <a:lnSpc>
                <a:spcPct val="100000"/>
              </a:lnSpc>
              <a:defRPr sz="1100" b="0">
                <a:latin typeface="Times" pitchFamily="18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417" y="0"/>
            <a:ext cx="4302221" cy="338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05" tIns="44251" rIns="88505" bIns="44251" numCol="1" anchor="t" anchorCtr="0" compatLnSpc="1">
            <a:prstTxWarp prst="textNoShape">
              <a:avLst/>
            </a:prstTxWarp>
          </a:bodyPr>
          <a:lstStyle>
            <a:lvl1pPr algn="r" defTabSz="885825" eaLnBrk="0" hangingPunct="0">
              <a:lnSpc>
                <a:spcPct val="100000"/>
              </a:lnSpc>
              <a:defRPr sz="1100" b="0">
                <a:latin typeface="Times" pitchFamily="18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46438" y="511175"/>
            <a:ext cx="3435350" cy="2547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196" y="3229512"/>
            <a:ext cx="7282247" cy="305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05" tIns="44251" rIns="88505" bIns="442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9023"/>
            <a:ext cx="4302221" cy="338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05" tIns="44251" rIns="88505" bIns="44251" numCol="1" anchor="b" anchorCtr="0" compatLnSpc="1">
            <a:prstTxWarp prst="textNoShape">
              <a:avLst/>
            </a:prstTxWarp>
          </a:bodyPr>
          <a:lstStyle>
            <a:lvl1pPr defTabSz="885825" eaLnBrk="0" hangingPunct="0">
              <a:lnSpc>
                <a:spcPct val="100000"/>
              </a:lnSpc>
              <a:defRPr sz="1100" b="0">
                <a:latin typeface="Times" pitchFamily="18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417" y="6459023"/>
            <a:ext cx="4302221" cy="338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05" tIns="44251" rIns="88505" bIns="44251" numCol="1" anchor="b" anchorCtr="0" compatLnSpc="1">
            <a:prstTxWarp prst="textNoShape">
              <a:avLst/>
            </a:prstTxWarp>
          </a:bodyPr>
          <a:lstStyle>
            <a:lvl1pPr algn="r" defTabSz="885825" eaLnBrk="0" hangingPunct="0">
              <a:lnSpc>
                <a:spcPct val="100000"/>
              </a:lnSpc>
              <a:defRPr sz="1100" b="0">
                <a:latin typeface="Times" pitchFamily="18" charset="0"/>
                <a:ea typeface="SimSun" pitchFamily="2" charset="-122"/>
              </a:defRPr>
            </a:lvl1pPr>
          </a:lstStyle>
          <a:p>
            <a:pPr>
              <a:defRPr/>
            </a:pPr>
            <a:fld id="{DCDA1F38-09AB-4117-94C4-A1824A2FF86C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A1F38-09AB-4117-94C4-A1824A2FF86C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A1F38-09AB-4117-94C4-A1824A2FF86C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A1F38-09AB-4117-94C4-A1824A2FF86C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A1F38-09AB-4117-94C4-A1824A2FF86C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A1F38-09AB-4117-94C4-A1824A2FF86C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A1F38-09AB-4117-94C4-A1824A2FF86C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A1F38-09AB-4117-94C4-A1824A2FF86C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A1F38-09AB-4117-94C4-A1824A2FF86C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A1F38-09AB-4117-94C4-A1824A2FF86C}" type="slidenum">
              <a:rPr lang="en-US" altLang="zh-CN" smtClean="0"/>
              <a:pPr>
                <a:defRPr/>
              </a:pPr>
              <a:t>25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A1F38-09AB-4117-94C4-A1824A2FF86C}" type="slidenum">
              <a:rPr lang="en-US" altLang="zh-CN" smtClean="0"/>
              <a:pPr>
                <a:defRPr/>
              </a:pPr>
              <a:t>26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A1F38-09AB-4117-94C4-A1824A2FF86C}" type="slidenum">
              <a:rPr lang="en-US" altLang="zh-CN" smtClean="0"/>
              <a:pPr>
                <a:defRPr/>
              </a:pPr>
              <a:t>27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A1F38-09AB-4117-94C4-A1824A2FF86C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A1F38-09AB-4117-94C4-A1824A2FF86C}" type="slidenum">
              <a:rPr lang="en-US" altLang="zh-CN" smtClean="0"/>
              <a:pPr>
                <a:defRPr/>
              </a:pPr>
              <a:t>28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A1F38-09AB-4117-94C4-A1824A2FF86C}" type="slidenum">
              <a:rPr lang="en-US" altLang="zh-CN" smtClean="0"/>
              <a:pPr>
                <a:defRPr/>
              </a:pPr>
              <a:t>29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A1F38-09AB-4117-94C4-A1824A2FF86C}" type="slidenum">
              <a:rPr lang="en-US" altLang="zh-CN" smtClean="0"/>
              <a:pPr>
                <a:defRPr/>
              </a:pPr>
              <a:t>30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A1F38-09AB-4117-94C4-A1824A2FF86C}" type="slidenum">
              <a:rPr lang="en-US" altLang="zh-CN" smtClean="0"/>
              <a:pPr>
                <a:defRPr/>
              </a:pPr>
              <a:t>31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A1F38-09AB-4117-94C4-A1824A2FF86C}" type="slidenum">
              <a:rPr lang="en-US" altLang="zh-CN" smtClean="0"/>
              <a:pPr>
                <a:defRPr/>
              </a:pPr>
              <a:t>32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A1F38-09AB-4117-94C4-A1824A2FF86C}" type="slidenum">
              <a:rPr lang="en-US" altLang="zh-CN" smtClean="0"/>
              <a:pPr>
                <a:defRPr/>
              </a:pPr>
              <a:t>33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A1F38-09AB-4117-94C4-A1824A2FF86C}" type="slidenum">
              <a:rPr lang="en-US" altLang="zh-CN" smtClean="0"/>
              <a:pPr>
                <a:defRPr/>
              </a:pPr>
              <a:t>34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A1F38-09AB-4117-94C4-A1824A2FF86C}" type="slidenum">
              <a:rPr lang="en-US" altLang="zh-CN" smtClean="0"/>
              <a:pPr>
                <a:defRPr/>
              </a:pPr>
              <a:t>35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A1F38-09AB-4117-94C4-A1824A2FF86C}" type="slidenum">
              <a:rPr lang="en-US" altLang="zh-CN" smtClean="0"/>
              <a:pPr>
                <a:defRPr/>
              </a:pPr>
              <a:t>36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A1F38-09AB-4117-94C4-A1824A2FF86C}" type="slidenum">
              <a:rPr lang="en-US" altLang="zh-CN" smtClean="0"/>
              <a:pPr>
                <a:defRPr/>
              </a:pPr>
              <a:t>37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A1F38-09AB-4117-94C4-A1824A2FF86C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A1F38-09AB-4117-94C4-A1824A2FF86C}" type="slidenum">
              <a:rPr lang="en-US" altLang="zh-CN" smtClean="0"/>
              <a:pPr>
                <a:defRPr/>
              </a:pPr>
              <a:t>38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A1F38-09AB-4117-94C4-A1824A2FF86C}" type="slidenum">
              <a:rPr lang="en-US" altLang="zh-CN" smtClean="0"/>
              <a:pPr>
                <a:defRPr/>
              </a:pPr>
              <a:t>39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A1F38-09AB-4117-94C4-A1824A2FF86C}" type="slidenum">
              <a:rPr lang="en-US" altLang="zh-CN" smtClean="0"/>
              <a:pPr>
                <a:defRPr/>
              </a:pPr>
              <a:t>44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A1F38-09AB-4117-94C4-A1824A2FF86C}" type="slidenum">
              <a:rPr lang="en-US" altLang="zh-CN" smtClean="0"/>
              <a:pPr>
                <a:defRPr/>
              </a:pPr>
              <a:t>45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A1F38-09AB-4117-94C4-A1824A2FF86C}" type="slidenum">
              <a:rPr lang="en-US" altLang="zh-CN" smtClean="0"/>
              <a:pPr>
                <a:defRPr/>
              </a:pPr>
              <a:t>46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A1F38-09AB-4117-94C4-A1824A2FF86C}" type="slidenum">
              <a:rPr lang="en-US" altLang="zh-CN" smtClean="0"/>
              <a:pPr>
                <a:defRPr/>
              </a:pPr>
              <a:t>47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A1F38-09AB-4117-94C4-A1824A2FF86C}" type="slidenum">
              <a:rPr lang="en-US" altLang="zh-CN" smtClean="0"/>
              <a:pPr>
                <a:defRPr/>
              </a:pPr>
              <a:t>48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A1F38-09AB-4117-94C4-A1824A2FF86C}" type="slidenum">
              <a:rPr lang="en-US" altLang="zh-CN" smtClean="0"/>
              <a:pPr>
                <a:defRPr/>
              </a:pPr>
              <a:t>49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A1F38-09AB-4117-94C4-A1824A2FF86C}" type="slidenum">
              <a:rPr lang="en-US" altLang="zh-CN" smtClean="0"/>
              <a:pPr>
                <a:defRPr/>
              </a:pPr>
              <a:t>52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A1F38-09AB-4117-94C4-A1824A2FF86C}" type="slidenum">
              <a:rPr lang="en-US" altLang="zh-CN" smtClean="0"/>
              <a:pPr>
                <a:defRPr/>
              </a:pPr>
              <a:t>53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A1F38-09AB-4117-94C4-A1824A2FF86C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A1F38-09AB-4117-94C4-A1824A2FF86C}" type="slidenum">
              <a:rPr lang="en-US" altLang="zh-CN" smtClean="0"/>
              <a:pPr>
                <a:defRPr/>
              </a:pPr>
              <a:t>54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A1F38-09AB-4117-94C4-A1824A2FF86C}" type="slidenum">
              <a:rPr lang="en-US" altLang="zh-CN" smtClean="0"/>
              <a:pPr>
                <a:defRPr/>
              </a:pPr>
              <a:t>55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A1F38-09AB-4117-94C4-A1824A2FF86C}" type="slidenum">
              <a:rPr lang="en-US" altLang="zh-CN" smtClean="0"/>
              <a:pPr>
                <a:defRPr/>
              </a:pPr>
              <a:t>56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A1F38-09AB-4117-94C4-A1824A2FF86C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A1F38-09AB-4117-94C4-A1824A2FF86C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A1F38-09AB-4117-94C4-A1824A2FF86C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A1F38-09AB-4117-94C4-A1824A2FF86C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A1F38-09AB-4117-94C4-A1824A2FF86C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90501"/>
            <a:ext cx="5770984" cy="457200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52500"/>
            <a:ext cx="8229600" cy="5105400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800" b="1">
                <a:latin typeface="Calibri" pitchFamily="34" charset="0"/>
                <a:cs typeface="Calibri" pitchFamily="34" charset="0"/>
              </a:defRPr>
            </a:lvl1pPr>
            <a:lvl2pPr marL="914400" indent="-457200">
              <a:buFont typeface="+mj-lt"/>
              <a:buAutoNum type="alphaLcPeriod"/>
              <a:defRPr sz="2800">
                <a:latin typeface="Calibri" pitchFamily="34" charset="0"/>
                <a:cs typeface="Calibri" pitchFamily="34" charset="0"/>
              </a:defRPr>
            </a:lvl2pPr>
            <a:lvl3pPr marL="1428750" indent="-514350">
              <a:buFont typeface="+mj-lt"/>
              <a:buAutoNum type="alphaLcParenR"/>
              <a:defRPr sz="2400">
                <a:latin typeface="Calibri" pitchFamily="34" charset="0"/>
                <a:cs typeface="Calibri" pitchFamily="34" charset="0"/>
              </a:defRPr>
            </a:lvl3pPr>
            <a:lvl4pPr marL="1885950" indent="-514350">
              <a:buFont typeface="+mj-lt"/>
              <a:buAutoNum type="romanUcPeriod"/>
              <a:defRPr sz="2400">
                <a:latin typeface="Calibri" pitchFamily="34" charset="0"/>
                <a:cs typeface="Calibri" pitchFamily="34" charset="0"/>
              </a:defRPr>
            </a:lvl4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第四级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6497638"/>
            <a:ext cx="9144000" cy="2841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zh-CN" sz="1800" b="0" dirty="0" smtClean="0">
                <a:solidFill>
                  <a:schemeClr val="bg1"/>
                </a:solidFill>
                <a:latin typeface="Arial" charset="0"/>
                <a:ea typeface="黑体" pitchFamily="2" charset="-122"/>
                <a:cs typeface="Arial" charset="0"/>
              </a:rPr>
              <a:t>                                                                                                                 </a:t>
            </a:r>
            <a:fld id="{721DAD44-0B5B-499F-A1FB-69D9F2A49708}" type="slidenum">
              <a:rPr kumimoji="1" lang="en-US" altLang="zh-CN" sz="1200" b="0" smtClean="0">
                <a:solidFill>
                  <a:schemeClr val="bg1"/>
                </a:solidFill>
                <a:latin typeface="Arial" charset="0"/>
                <a:ea typeface="黑体" pitchFamily="2" charset="-122"/>
                <a:cs typeface="Arial" charset="0"/>
              </a:rPr>
              <a:pPr algn="ctr">
                <a:defRPr/>
              </a:pPr>
              <a:t>‹#›</a:t>
            </a:fld>
            <a:endParaRPr lang="zh-CN" altLang="en-US" sz="1200" b="0" dirty="0">
              <a:solidFill>
                <a:srgbClr val="FFFFFF"/>
              </a:solidFill>
            </a:endParaRPr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0" y="6510338"/>
            <a:ext cx="914082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lnSpc>
                <a:spcPct val="180000"/>
              </a:lnSpc>
              <a:defRPr sz="1600"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lnSpc>
                <a:spcPct val="180000"/>
              </a:lnSpc>
              <a:defRPr sz="1600"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lnSpc>
                <a:spcPct val="180000"/>
              </a:lnSpc>
              <a:defRPr sz="1600"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lnSpc>
                <a:spcPct val="180000"/>
              </a:lnSpc>
              <a:defRPr sz="1600"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lnSpc>
                <a:spcPct val="180000"/>
              </a:lnSpc>
              <a:defRPr sz="1600"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en-US" altLang="zh-CN" sz="1000" dirty="0" smtClean="0">
                <a:solidFill>
                  <a:schemeClr val="bg1"/>
                </a:solidFill>
              </a:rPr>
              <a:t>Shenzhen Si Jing Cheng Technology Co., Ltd.</a:t>
            </a:r>
            <a:r>
              <a:rPr kumimoji="1" lang="en-US" altLang="zh-TW" sz="1000" dirty="0" smtClean="0">
                <a:solidFill>
                  <a:schemeClr val="bg1"/>
                </a:solidFill>
                <a:latin typeface="Arial" charset="0"/>
                <a:ea typeface="PMingLiU" pitchFamily="18" charset="-120"/>
                <a:cs typeface="Arial" charset="0"/>
              </a:rPr>
              <a:t>© 20</a:t>
            </a:r>
            <a:r>
              <a:rPr kumimoji="1" lang="en-US" altLang="zh-CN" sz="1000" dirty="0" smtClean="0">
                <a:solidFill>
                  <a:schemeClr val="bg1"/>
                </a:solidFill>
                <a:latin typeface="Arial" charset="0"/>
                <a:ea typeface="PMingLiU" pitchFamily="18" charset="-120"/>
                <a:cs typeface="Arial" charset="0"/>
              </a:rPr>
              <a:t>18</a:t>
            </a:r>
            <a:r>
              <a:rPr kumimoji="1" lang="en-US" altLang="zh-TW" sz="1000" b="0" dirty="0" smtClean="0">
                <a:solidFill>
                  <a:schemeClr val="bg1"/>
                </a:solidFill>
                <a:latin typeface="Arial" charset="0"/>
                <a:ea typeface="PMingLiU" pitchFamily="18" charset="-120"/>
                <a:cs typeface="Arial" charset="0"/>
              </a:rPr>
              <a:t>		              </a:t>
            </a:r>
            <a:r>
              <a:rPr kumimoji="1" lang="en-US" altLang="zh-CN" sz="1000" b="0" dirty="0" smtClean="0">
                <a:solidFill>
                  <a:schemeClr val="bg1"/>
                </a:solidFill>
                <a:latin typeface="Arial" charset="0"/>
                <a:ea typeface="黑体" pitchFamily="2" charset="-122"/>
                <a:cs typeface="Arial" charset="0"/>
              </a:rPr>
              <a:t>	</a:t>
            </a:r>
          </a:p>
        </p:txBody>
      </p:sp>
      <p:pic>
        <p:nvPicPr>
          <p:cNvPr id="7" name="图片 6" descr="SJCEMS logo 180x7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75848" y="-281508"/>
            <a:ext cx="1368152" cy="13681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宋体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spcBef>
          <a:spcPct val="25000"/>
        </a:spcBef>
        <a:spcAft>
          <a:spcPct val="0"/>
        </a:spcAft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1pPr>
      <a:lvl2pPr marL="571500" indent="-228600" algn="l" rtl="0" eaLnBrk="0" fontAlgn="base" hangingPunct="0">
        <a:spcBef>
          <a:spcPct val="25000"/>
        </a:spcBef>
        <a:spcAft>
          <a:spcPct val="0"/>
        </a:spcAft>
        <a:buSzPct val="80000"/>
        <a:buFont typeface="Arial" pitchFamily="34" charset="0"/>
        <a:buChar char="–"/>
        <a:defRPr sz="2800">
          <a:solidFill>
            <a:schemeClr val="tx1"/>
          </a:solidFill>
          <a:latin typeface="+mn-lt"/>
          <a:ea typeface="宋体" pitchFamily="2" charset="-122"/>
        </a:defRPr>
      </a:lvl2pPr>
      <a:lvl3pPr marL="914400" indent="-228600" algn="l" rtl="0" eaLnBrk="0" fontAlgn="base" hangingPunct="0">
        <a:spcBef>
          <a:spcPct val="25000"/>
        </a:spcBef>
        <a:spcAft>
          <a:spcPct val="0"/>
        </a:spcAft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  <a:ea typeface="宋体" pitchFamily="2" charset="-122"/>
        </a:defRPr>
      </a:lvl3pPr>
      <a:lvl4pPr marL="1257300" indent="-228600" algn="l" rtl="0" eaLnBrk="0" fontAlgn="base" hangingPunct="0">
        <a:spcBef>
          <a:spcPct val="25000"/>
        </a:spcBef>
        <a:spcAft>
          <a:spcPct val="0"/>
        </a:spcAft>
        <a:buSzPct val="80000"/>
        <a:buFont typeface="Arial" pitchFamily="34" charset="0"/>
        <a:buChar char="–"/>
        <a:defRPr sz="1400">
          <a:solidFill>
            <a:schemeClr val="tx1"/>
          </a:solidFill>
          <a:latin typeface="+mn-lt"/>
          <a:ea typeface="宋体" pitchFamily="2" charset="-122"/>
        </a:defRPr>
      </a:lvl4pPr>
      <a:lvl5pPr marL="1600200" indent="-228600" algn="l" rtl="0" eaLnBrk="0" fontAlgn="base" hangingPunct="0">
        <a:spcBef>
          <a:spcPct val="25000"/>
        </a:spcBef>
        <a:spcAft>
          <a:spcPct val="0"/>
        </a:spcAft>
        <a:buSzPct val="80000"/>
        <a:buFont typeface="Wingdings" pitchFamily="2" charset="2"/>
        <a:buChar char="Ø"/>
        <a:defRPr sz="1400">
          <a:solidFill>
            <a:schemeClr val="tx1"/>
          </a:solidFill>
          <a:latin typeface="+mn-lt"/>
          <a:ea typeface="宋体" pitchFamily="2" charset="-122"/>
        </a:defRPr>
      </a:lvl5pPr>
      <a:lvl6pPr marL="2057400" indent="-228600" algn="l" rtl="0" eaLnBrk="1" fontAlgn="base" hangingPunct="1">
        <a:spcBef>
          <a:spcPct val="25000"/>
        </a:spcBef>
        <a:spcAft>
          <a:spcPct val="0"/>
        </a:spcAft>
        <a:buSzPct val="80000"/>
        <a:buFont typeface="Wingdings" pitchFamily="2" charset="2"/>
        <a:buChar char="Ø"/>
        <a:defRPr sz="1400">
          <a:solidFill>
            <a:schemeClr val="tx1"/>
          </a:solidFill>
          <a:latin typeface="+mn-lt"/>
          <a:ea typeface="+mn-ea"/>
        </a:defRPr>
      </a:lvl6pPr>
      <a:lvl7pPr marL="2514600" indent="-228600" algn="l" rtl="0" eaLnBrk="1" fontAlgn="base" hangingPunct="1">
        <a:spcBef>
          <a:spcPct val="25000"/>
        </a:spcBef>
        <a:spcAft>
          <a:spcPct val="0"/>
        </a:spcAft>
        <a:buSzPct val="80000"/>
        <a:buFont typeface="Wingdings" pitchFamily="2" charset="2"/>
        <a:buChar char="Ø"/>
        <a:defRPr sz="1400">
          <a:solidFill>
            <a:schemeClr val="tx1"/>
          </a:solidFill>
          <a:latin typeface="+mn-lt"/>
          <a:ea typeface="+mn-ea"/>
        </a:defRPr>
      </a:lvl7pPr>
      <a:lvl8pPr marL="2971800" indent="-228600" algn="l" rtl="0" eaLnBrk="1" fontAlgn="base" hangingPunct="1">
        <a:spcBef>
          <a:spcPct val="25000"/>
        </a:spcBef>
        <a:spcAft>
          <a:spcPct val="0"/>
        </a:spcAft>
        <a:buSzPct val="80000"/>
        <a:buFont typeface="Wingdings" pitchFamily="2" charset="2"/>
        <a:buChar char="Ø"/>
        <a:defRPr sz="1400">
          <a:solidFill>
            <a:schemeClr val="tx1"/>
          </a:solidFill>
          <a:latin typeface="+mn-lt"/>
          <a:ea typeface="+mn-ea"/>
        </a:defRPr>
      </a:lvl8pPr>
      <a:lvl9pPr marL="3429000" indent="-228600" algn="l" rtl="0" eaLnBrk="1" fontAlgn="base" hangingPunct="1">
        <a:spcBef>
          <a:spcPct val="25000"/>
        </a:spcBef>
        <a:spcAft>
          <a:spcPct val="0"/>
        </a:spcAft>
        <a:buSzPct val="80000"/>
        <a:buFont typeface="Wingdings" pitchFamily="2" charset="2"/>
        <a:buChar char="Ø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0" y="6498277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 defTabSz="342900" eaLnBrk="0" hangingPunct="0">
              <a:lnSpc>
                <a:spcPct val="180000"/>
              </a:lnSpc>
              <a:defRPr sz="1600"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defTabSz="342900" eaLnBrk="0" hangingPunct="0">
              <a:lnSpc>
                <a:spcPct val="180000"/>
              </a:lnSpc>
              <a:defRPr sz="1600"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defTabSz="342900" eaLnBrk="0" hangingPunct="0">
              <a:lnSpc>
                <a:spcPct val="180000"/>
              </a:lnSpc>
              <a:defRPr sz="1600"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defTabSz="342900" eaLnBrk="0" hangingPunct="0">
              <a:lnSpc>
                <a:spcPct val="180000"/>
              </a:lnSpc>
              <a:defRPr sz="1600"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defTabSz="342900" eaLnBrk="0" hangingPunct="0">
              <a:lnSpc>
                <a:spcPct val="180000"/>
              </a:lnSpc>
              <a:defRPr sz="1600"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defTabSz="34290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defTabSz="34290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defTabSz="34290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defTabSz="34290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kumimoji="1" lang="en-US" altLang="zh-CN" sz="1200" baseline="0" dirty="0" smtClean="0">
                <a:solidFill>
                  <a:schemeClr val="bg1"/>
                </a:solidFill>
                <a:latin typeface="Arial" charset="0"/>
                <a:ea typeface="PMingLiU" pitchFamily="18" charset="-120"/>
                <a:cs typeface="Arial" charset="0"/>
              </a:rPr>
              <a:t>  </a:t>
            </a:r>
            <a:r>
              <a:rPr lang="en-US" altLang="zh-CN" sz="1200" dirty="0" smtClean="0">
                <a:solidFill>
                  <a:schemeClr val="bg1"/>
                </a:solidFill>
              </a:rPr>
              <a:t>Shenzhen Si Jing Cheng Technology Co., Ltd.</a:t>
            </a:r>
            <a:r>
              <a:rPr kumimoji="1" lang="en-US" altLang="zh-TW" sz="1200" dirty="0" smtClean="0">
                <a:solidFill>
                  <a:schemeClr val="bg1"/>
                </a:solidFill>
                <a:latin typeface="Arial" charset="0"/>
                <a:ea typeface="PMingLiU" pitchFamily="18" charset="-120"/>
                <a:cs typeface="Arial" charset="0"/>
              </a:rPr>
              <a:t>© 20</a:t>
            </a:r>
            <a:r>
              <a:rPr kumimoji="1" lang="en-US" altLang="zh-CN" sz="1200" dirty="0" smtClean="0">
                <a:solidFill>
                  <a:schemeClr val="bg1"/>
                </a:solidFill>
                <a:latin typeface="Arial" charset="0"/>
                <a:ea typeface="PMingLiU" pitchFamily="18" charset="-120"/>
                <a:cs typeface="Arial" charset="0"/>
              </a:rPr>
              <a:t>18 </a:t>
            </a:r>
            <a:r>
              <a:rPr kumimoji="1" lang="en-US" altLang="zh-TW" sz="1200" b="0" dirty="0" smtClean="0">
                <a:solidFill>
                  <a:schemeClr val="bg1"/>
                </a:solidFill>
                <a:latin typeface="Arial" charset="0"/>
                <a:ea typeface="PMingLiU" pitchFamily="18" charset="-120"/>
                <a:cs typeface="Arial" charset="0"/>
              </a:rPr>
              <a:t>					                                                          </a:t>
            </a:r>
            <a:fld id="{AD474863-6C38-4C49-B887-13A7169445C2}" type="slidenum">
              <a:rPr kumimoji="1" lang="en-US" altLang="zh-CN" sz="1200" smtClean="0">
                <a:solidFill>
                  <a:schemeClr val="bg1"/>
                </a:solidFill>
                <a:latin typeface="Arial" charset="0"/>
                <a:ea typeface="黑体" pitchFamily="2" charset="-122"/>
                <a:cs typeface="Arial" charset="0"/>
              </a:rPr>
              <a:pPr eaLnBrk="1" hangingPunct="1">
                <a:lnSpc>
                  <a:spcPct val="100000"/>
                </a:lnSpc>
                <a:defRPr/>
              </a:pPr>
              <a:t>‹#›</a:t>
            </a:fld>
            <a:endParaRPr kumimoji="1" lang="en-US" altLang="zh-CN" sz="1200" dirty="0" smtClean="0">
              <a:solidFill>
                <a:schemeClr val="bg1"/>
              </a:solidFill>
              <a:latin typeface="Arial" charset="0"/>
              <a:ea typeface="黑体" pitchFamily="2" charset="-122"/>
              <a:cs typeface="Arial" charset="0"/>
            </a:endParaRP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0" y="6487244"/>
            <a:ext cx="9144000" cy="0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/>
            <a:tailEnd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056" name="Line 9"/>
          <p:cNvSpPr>
            <a:spLocks noChangeShapeType="1"/>
          </p:cNvSpPr>
          <p:nvPr/>
        </p:nvSpPr>
        <p:spPr bwMode="auto">
          <a:xfrm>
            <a:off x="457200" y="776288"/>
            <a:ext cx="8229600" cy="0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/>
            <a:tailEnd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2054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449890" y="78532"/>
            <a:ext cx="1586606" cy="63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宋体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宋体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宋体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emf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13" Type="http://schemas.openxmlformats.org/officeDocument/2006/relationships/image" Target="../media/image73.jpeg"/><Relationship Id="rId3" Type="http://schemas.openxmlformats.org/officeDocument/2006/relationships/image" Target="../media/image63.jpeg"/><Relationship Id="rId7" Type="http://schemas.openxmlformats.org/officeDocument/2006/relationships/image" Target="../media/image67.png"/><Relationship Id="rId12" Type="http://schemas.openxmlformats.org/officeDocument/2006/relationships/image" Target="../media/image7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png"/><Relationship Id="rId11" Type="http://schemas.openxmlformats.org/officeDocument/2006/relationships/image" Target="../media/image71.jpeg"/><Relationship Id="rId5" Type="http://schemas.openxmlformats.org/officeDocument/2006/relationships/image" Target="../media/image65.png"/><Relationship Id="rId10" Type="http://schemas.openxmlformats.org/officeDocument/2006/relationships/image" Target="../media/image70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0" y="2958852"/>
            <a:ext cx="9144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400" dirty="0" smtClean="0"/>
              <a:t>Design specification for manufacturability of PCB/PCBA</a:t>
            </a:r>
            <a:endParaRPr lang="zh-TW" altLang="en-US" sz="2400" dirty="0">
              <a:ea typeface="DFKai-SB" pitchFamily="65" charset="-120"/>
            </a:endParaRP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1979712" y="5478040"/>
            <a:ext cx="7048401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5000"/>
              </a:spcBef>
              <a:defRPr/>
            </a:pPr>
            <a:r>
              <a:rPr lang="en-US" altLang="zh-CN" sz="1800" b="0" kern="0" dirty="0" smtClean="0">
                <a:latin typeface="+mj-lt"/>
                <a:cs typeface="+mj-cs"/>
              </a:rPr>
              <a:t>SMT </a:t>
            </a:r>
            <a:r>
              <a:rPr lang="en-US" altLang="zh-CN" sz="1800" b="0" kern="0" dirty="0" err="1" smtClean="0">
                <a:latin typeface="+mj-lt"/>
                <a:cs typeface="+mj-cs"/>
              </a:rPr>
              <a:t>Teams:Ben</a:t>
            </a:r>
            <a:r>
              <a:rPr lang="en-US" altLang="zh-CN" sz="1800" b="0" kern="0" dirty="0" smtClean="0">
                <a:latin typeface="+mj-lt"/>
                <a:cs typeface="+mj-cs"/>
              </a:rPr>
              <a:t>/Miles/John</a:t>
            </a:r>
          </a:p>
          <a:p>
            <a:pPr algn="r">
              <a:spcBef>
                <a:spcPct val="25000"/>
              </a:spcBef>
              <a:defRPr/>
            </a:pPr>
            <a:r>
              <a:rPr lang="en-US" altLang="zh-CN" sz="1800" b="0" kern="0" dirty="0" smtClean="0">
                <a:latin typeface="+mj-lt"/>
                <a:cs typeface="+mj-cs"/>
              </a:rPr>
              <a:t>2018-05-12</a:t>
            </a:r>
            <a:endParaRPr lang="en-US" altLang="zh-CN" sz="1800" b="0" kern="0" dirty="0">
              <a:latin typeface="+mj-lt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4" name="Text Box 4"/>
          <p:cNvSpPr txBox="1">
            <a:spLocks noChangeArrowheads="1"/>
          </p:cNvSpPr>
          <p:nvPr/>
        </p:nvSpPr>
        <p:spPr bwMode="auto">
          <a:xfrm>
            <a:off x="500034" y="247628"/>
            <a:ext cx="64294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200" b="1" dirty="0" smtClean="0">
                <a:ea typeface="DFKai-SB" pitchFamily="65" charset="-120"/>
              </a:rPr>
              <a:t>PCB/panel layout</a:t>
            </a:r>
            <a:endParaRPr lang="zh-TW" altLang="en-US" sz="2200" b="1" dirty="0">
              <a:ea typeface="DFKai-SB" pitchFamily="65" charset="-12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8596" y="819132"/>
            <a:ext cx="8358246" cy="218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l"/>
            </a:pPr>
            <a:r>
              <a:rPr kumimoji="0" lang="en-US" altLang="zh-TW" sz="2000" b="1" dirty="0">
                <a:latin typeface="+mj-lt"/>
                <a:ea typeface="DFKai-SB" pitchFamily="65" charset="-120"/>
              </a:rPr>
              <a:t>  </a:t>
            </a:r>
            <a:r>
              <a:rPr kumimoji="0" lang="en-US" altLang="zh-TW" sz="2000" b="1" dirty="0" smtClean="0">
                <a:latin typeface="+mj-lt"/>
                <a:ea typeface="DFKai-SB" pitchFamily="65" charset="-120"/>
              </a:rPr>
              <a:t>Why don’t choose single </a:t>
            </a:r>
            <a:r>
              <a:rPr kumimoji="0" lang="en-US" altLang="zh-CN" sz="2000" b="1" dirty="0" smtClean="0">
                <a:latin typeface="+mj-lt"/>
                <a:ea typeface="DFKai-SB" pitchFamily="65" charset="-120"/>
              </a:rPr>
              <a:t>PCB for SMT process</a:t>
            </a:r>
            <a:r>
              <a:rPr kumimoji="0" lang="en-US" altLang="zh-TW" sz="2000" b="1" dirty="0" smtClean="0">
                <a:latin typeface="+mj-lt"/>
                <a:ea typeface="DFKai-SB" pitchFamily="65" charset="-120"/>
              </a:rPr>
              <a:t> :</a:t>
            </a:r>
            <a:endParaRPr kumimoji="0" lang="en-US" altLang="zh-CN" sz="2000" b="1" dirty="0" smtClean="0">
              <a:latin typeface="+mj-lt"/>
              <a:ea typeface="DFKai-SB" pitchFamily="65" charset="-120"/>
            </a:endParaRPr>
          </a:p>
          <a:p>
            <a:pPr lvl="1">
              <a:lnSpc>
                <a:spcPts val="22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l"/>
            </a:pPr>
            <a:r>
              <a:rPr lang="en-US" altLang="zh-CN" dirty="0" smtClean="0">
                <a:latin typeface="+mj-lt"/>
                <a:ea typeface="DFKai-SB" pitchFamily="65" charset="-120"/>
              </a:rPr>
              <a:t>  We need to put the each single PCB on carrier when do SMT process</a:t>
            </a:r>
          </a:p>
          <a:p>
            <a:pPr lvl="1">
              <a:lnSpc>
                <a:spcPts val="22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l"/>
            </a:pPr>
            <a:r>
              <a:rPr lang="en-US" altLang="zh-CN" dirty="0" smtClean="0">
                <a:latin typeface="+mj-lt"/>
                <a:ea typeface="DFKai-SB" pitchFamily="65" charset="-120"/>
              </a:rPr>
              <a:t>  But carrier cave and single PCB have tolerance , so always happen solder paste </a:t>
            </a:r>
            <a:r>
              <a:rPr lang="en-US" altLang="zh-CN" dirty="0" smtClean="0">
                <a:solidFill>
                  <a:srgbClr val="FF0000"/>
                </a:solidFill>
                <a:latin typeface="+mj-lt"/>
                <a:ea typeface="DFKai-SB" pitchFamily="65" charset="-120"/>
              </a:rPr>
              <a:t>printing misalignment </a:t>
            </a:r>
            <a:r>
              <a:rPr lang="en-US" altLang="zh-CN" dirty="0" smtClean="0">
                <a:latin typeface="+mj-lt"/>
                <a:ea typeface="DFKai-SB" pitchFamily="65" charset="-120"/>
              </a:rPr>
              <a:t>then will get the </a:t>
            </a:r>
            <a:r>
              <a:rPr lang="en-US" altLang="zh-CN" dirty="0" smtClean="0">
                <a:solidFill>
                  <a:srgbClr val="FF0000"/>
                </a:solidFill>
                <a:latin typeface="+mj-lt"/>
                <a:ea typeface="DFKai-SB" pitchFamily="65" charset="-120"/>
              </a:rPr>
              <a:t>shift/tombstone</a:t>
            </a:r>
            <a:r>
              <a:rPr lang="en-US" altLang="zh-CN" dirty="0" smtClean="0">
                <a:latin typeface="+mj-lt"/>
                <a:ea typeface="DFKai-SB" pitchFamily="65" charset="-120"/>
              </a:rPr>
              <a:t> process issue</a:t>
            </a:r>
          </a:p>
          <a:p>
            <a:pPr lvl="1">
              <a:lnSpc>
                <a:spcPts val="22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l"/>
            </a:pPr>
            <a:r>
              <a:rPr lang="en-US" altLang="zh-CN" dirty="0" smtClean="0">
                <a:latin typeface="+mj-lt"/>
                <a:ea typeface="DFKai-SB" pitchFamily="65" charset="-120"/>
              </a:rPr>
              <a:t>  Sometimes will happen single PCB lift up from SMT carrier  and will have the chips mounting shift/missing process issues </a:t>
            </a:r>
          </a:p>
        </p:txBody>
      </p:sp>
      <p:grpSp>
        <p:nvGrpSpPr>
          <p:cNvPr id="2" name="Group 171"/>
          <p:cNvGrpSpPr/>
          <p:nvPr/>
        </p:nvGrpSpPr>
        <p:grpSpPr>
          <a:xfrm>
            <a:off x="214282" y="2819396"/>
            <a:ext cx="8858312" cy="1472964"/>
            <a:chOff x="214282" y="2819396"/>
            <a:chExt cx="8858312" cy="1472964"/>
          </a:xfrm>
        </p:grpSpPr>
        <p:grpSp>
          <p:nvGrpSpPr>
            <p:cNvPr id="3" name="Group 170"/>
            <p:cNvGrpSpPr/>
            <p:nvPr/>
          </p:nvGrpSpPr>
          <p:grpSpPr>
            <a:xfrm>
              <a:off x="1233256" y="2819396"/>
              <a:ext cx="7839338" cy="1363706"/>
              <a:chOff x="804628" y="3334558"/>
              <a:chExt cx="7839338" cy="1363706"/>
            </a:xfrm>
          </p:grpSpPr>
          <p:sp>
            <p:nvSpPr>
              <p:cNvPr id="15" name="Line 5"/>
              <p:cNvSpPr>
                <a:spLocks noChangeShapeType="1"/>
              </p:cNvSpPr>
              <p:nvPr/>
            </p:nvSpPr>
            <p:spPr bwMode="auto">
              <a:xfrm>
                <a:off x="851291" y="4251777"/>
                <a:ext cx="77926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AutoShape 6"/>
              <p:cNvSpPr>
                <a:spLocks noChangeArrowheads="1"/>
              </p:cNvSpPr>
              <p:nvPr/>
            </p:nvSpPr>
            <p:spPr bwMode="auto">
              <a:xfrm>
                <a:off x="804628" y="3904284"/>
                <a:ext cx="888320" cy="185868"/>
              </a:xfrm>
              <a:prstGeom prst="parallelogram">
                <a:avLst>
                  <a:gd name="adj" fmla="val 139674"/>
                </a:avLst>
              </a:prstGeom>
              <a:solidFill>
                <a:srgbClr val="008000"/>
              </a:solidFill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Text Box 7"/>
              <p:cNvSpPr txBox="1">
                <a:spLocks noChangeArrowheads="1"/>
              </p:cNvSpPr>
              <p:nvPr/>
            </p:nvSpPr>
            <p:spPr bwMode="auto">
              <a:xfrm>
                <a:off x="1485558" y="3334558"/>
                <a:ext cx="4184091" cy="466691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en-US" sz="1800"/>
              </a:p>
            </p:txBody>
          </p:sp>
          <p:sp>
            <p:nvSpPr>
              <p:cNvPr id="18" name="Text Box 8"/>
              <p:cNvSpPr txBox="1">
                <a:spLocks noChangeArrowheads="1"/>
              </p:cNvSpPr>
              <p:nvPr/>
            </p:nvSpPr>
            <p:spPr bwMode="auto">
              <a:xfrm>
                <a:off x="1990207" y="4245716"/>
                <a:ext cx="865853" cy="349513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1200" b="1"/>
                  <a:t>Printer</a:t>
                </a:r>
                <a:endParaRPr lang="zh-TW" altLang="en-US" sz="1200" b="1"/>
              </a:p>
            </p:txBody>
          </p:sp>
          <p:sp>
            <p:nvSpPr>
              <p:cNvPr id="19" name="Text Box 9"/>
              <p:cNvSpPr txBox="1">
                <a:spLocks noChangeArrowheads="1"/>
              </p:cNvSpPr>
              <p:nvPr/>
            </p:nvSpPr>
            <p:spPr bwMode="auto">
              <a:xfrm>
                <a:off x="4193725" y="4227533"/>
                <a:ext cx="1268535" cy="349513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1200" b="1"/>
                  <a:t>Mounter</a:t>
                </a:r>
              </a:p>
            </p:txBody>
          </p:sp>
          <p:sp>
            <p:nvSpPr>
              <p:cNvPr id="20" name="Text Box 10"/>
              <p:cNvSpPr txBox="1">
                <a:spLocks noChangeArrowheads="1"/>
              </p:cNvSpPr>
              <p:nvPr/>
            </p:nvSpPr>
            <p:spPr bwMode="auto">
              <a:xfrm>
                <a:off x="7378888" y="4269959"/>
                <a:ext cx="539214" cy="349513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1200" b="1"/>
                  <a:t>AOI</a:t>
                </a:r>
              </a:p>
            </p:txBody>
          </p:sp>
          <p:sp>
            <p:nvSpPr>
              <p:cNvPr id="21" name="Text Box 11"/>
              <p:cNvSpPr txBox="1">
                <a:spLocks noChangeArrowheads="1"/>
              </p:cNvSpPr>
              <p:nvPr/>
            </p:nvSpPr>
            <p:spPr bwMode="auto">
              <a:xfrm>
                <a:off x="3217264" y="4235614"/>
                <a:ext cx="537485" cy="462650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1200" b="1" dirty="0" smtClean="0"/>
                  <a:t>SPI</a:t>
                </a:r>
                <a:r>
                  <a:rPr lang="en-US" altLang="zh-TW" sz="1200" dirty="0" smtClean="0"/>
                  <a:t>/VI</a:t>
                </a:r>
                <a:endParaRPr lang="en-US" altLang="zh-TW" sz="1200" b="1" dirty="0"/>
              </a:p>
            </p:txBody>
          </p:sp>
          <p:sp>
            <p:nvSpPr>
              <p:cNvPr id="22" name="Rectangle 12"/>
              <p:cNvSpPr>
                <a:spLocks noChangeArrowheads="1"/>
              </p:cNvSpPr>
              <p:nvPr/>
            </p:nvSpPr>
            <p:spPr bwMode="auto">
              <a:xfrm>
                <a:off x="3956954" y="3692152"/>
                <a:ext cx="815734" cy="47679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13"/>
              <p:cNvSpPr>
                <a:spLocks noChangeArrowheads="1"/>
              </p:cNvSpPr>
              <p:nvPr/>
            </p:nvSpPr>
            <p:spPr bwMode="auto">
              <a:xfrm>
                <a:off x="3989791" y="4209350"/>
                <a:ext cx="105423" cy="2020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14"/>
              <p:cNvSpPr>
                <a:spLocks noChangeArrowheads="1"/>
              </p:cNvSpPr>
              <p:nvPr/>
            </p:nvSpPr>
            <p:spPr bwMode="auto">
              <a:xfrm>
                <a:off x="4020900" y="4168944"/>
                <a:ext cx="34565" cy="3636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>
                <a:off x="4606776" y="4209350"/>
                <a:ext cx="103695" cy="2020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Rectangle 16"/>
              <p:cNvSpPr>
                <a:spLocks noChangeArrowheads="1"/>
              </p:cNvSpPr>
              <p:nvPr/>
            </p:nvSpPr>
            <p:spPr bwMode="auto">
              <a:xfrm>
                <a:off x="4636156" y="4168944"/>
                <a:ext cx="36293" cy="3636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Rectangle 17"/>
              <p:cNvSpPr>
                <a:spLocks noChangeArrowheads="1"/>
              </p:cNvSpPr>
              <p:nvPr/>
            </p:nvSpPr>
            <p:spPr bwMode="auto">
              <a:xfrm>
                <a:off x="3956954" y="3920447"/>
                <a:ext cx="146901" cy="24849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Rectangle 18"/>
              <p:cNvSpPr>
                <a:spLocks noChangeArrowheads="1"/>
              </p:cNvSpPr>
              <p:nvPr/>
            </p:nvSpPr>
            <p:spPr bwMode="auto">
              <a:xfrm>
                <a:off x="4542831" y="3914386"/>
                <a:ext cx="229857" cy="25455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Rectangle 19"/>
              <p:cNvSpPr>
                <a:spLocks noChangeArrowheads="1"/>
              </p:cNvSpPr>
              <p:nvPr/>
            </p:nvSpPr>
            <p:spPr bwMode="auto">
              <a:xfrm>
                <a:off x="3956954" y="3896203"/>
                <a:ext cx="146901" cy="242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Rectangle 20"/>
              <p:cNvSpPr>
                <a:spLocks noChangeArrowheads="1"/>
              </p:cNvSpPr>
              <p:nvPr/>
            </p:nvSpPr>
            <p:spPr bwMode="auto">
              <a:xfrm>
                <a:off x="4542831" y="3890142"/>
                <a:ext cx="229857" cy="242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Rectangle 21"/>
              <p:cNvSpPr>
                <a:spLocks noChangeArrowheads="1"/>
              </p:cNvSpPr>
              <p:nvPr/>
            </p:nvSpPr>
            <p:spPr bwMode="auto">
              <a:xfrm>
                <a:off x="3956954" y="3692152"/>
                <a:ext cx="146901" cy="20405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Rectangle 22"/>
              <p:cNvSpPr>
                <a:spLocks noChangeArrowheads="1"/>
              </p:cNvSpPr>
              <p:nvPr/>
            </p:nvSpPr>
            <p:spPr bwMode="auto">
              <a:xfrm>
                <a:off x="4542831" y="3692152"/>
                <a:ext cx="229857" cy="19799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Rectangle 23"/>
              <p:cNvSpPr>
                <a:spLocks noChangeArrowheads="1"/>
              </p:cNvSpPr>
              <p:nvPr/>
            </p:nvSpPr>
            <p:spPr bwMode="auto">
              <a:xfrm>
                <a:off x="4772688" y="3956812"/>
                <a:ext cx="470084" cy="21213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Rectangle 24"/>
              <p:cNvSpPr>
                <a:spLocks noChangeArrowheads="1"/>
              </p:cNvSpPr>
              <p:nvPr/>
            </p:nvSpPr>
            <p:spPr bwMode="auto">
              <a:xfrm>
                <a:off x="5242772" y="3920447"/>
                <a:ext cx="145173" cy="24849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Rectangle 25"/>
              <p:cNvSpPr>
                <a:spLocks noChangeArrowheads="1"/>
              </p:cNvSpPr>
              <p:nvPr/>
            </p:nvSpPr>
            <p:spPr bwMode="auto">
              <a:xfrm>
                <a:off x="5242772" y="3692152"/>
                <a:ext cx="145173" cy="20405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Rectangle 26"/>
              <p:cNvSpPr>
                <a:spLocks noChangeArrowheads="1"/>
              </p:cNvSpPr>
              <p:nvPr/>
            </p:nvSpPr>
            <p:spPr bwMode="auto">
              <a:xfrm>
                <a:off x="5242772" y="3896203"/>
                <a:ext cx="145173" cy="242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Rectangle 27"/>
              <p:cNvSpPr>
                <a:spLocks noChangeArrowheads="1"/>
              </p:cNvSpPr>
              <p:nvPr/>
            </p:nvSpPr>
            <p:spPr bwMode="auto">
              <a:xfrm>
                <a:off x="4103856" y="3817411"/>
                <a:ext cx="438975" cy="13940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Rectangle 28"/>
              <p:cNvSpPr>
                <a:spLocks noChangeArrowheads="1"/>
              </p:cNvSpPr>
              <p:nvPr/>
            </p:nvSpPr>
            <p:spPr bwMode="auto">
              <a:xfrm>
                <a:off x="5273880" y="4209350"/>
                <a:ext cx="105423" cy="2020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Rectangle 29"/>
              <p:cNvSpPr>
                <a:spLocks noChangeArrowheads="1"/>
              </p:cNvSpPr>
              <p:nvPr/>
            </p:nvSpPr>
            <p:spPr bwMode="auto">
              <a:xfrm>
                <a:off x="5304989" y="4168944"/>
                <a:ext cx="36293" cy="3636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Rectangle 30"/>
              <p:cNvSpPr>
                <a:spLocks noChangeArrowheads="1"/>
              </p:cNvSpPr>
              <p:nvPr/>
            </p:nvSpPr>
            <p:spPr bwMode="auto">
              <a:xfrm>
                <a:off x="4625787" y="3799228"/>
                <a:ext cx="146901" cy="8485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Rectangle 31"/>
              <p:cNvSpPr>
                <a:spLocks noChangeArrowheads="1"/>
              </p:cNvSpPr>
              <p:nvPr/>
            </p:nvSpPr>
            <p:spPr bwMode="auto">
              <a:xfrm>
                <a:off x="4625787" y="3799228"/>
                <a:ext cx="146901" cy="242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Rectangle 32"/>
              <p:cNvSpPr>
                <a:spLocks noChangeArrowheads="1"/>
              </p:cNvSpPr>
              <p:nvPr/>
            </p:nvSpPr>
            <p:spPr bwMode="auto">
              <a:xfrm>
                <a:off x="4648254" y="3801249"/>
                <a:ext cx="34565" cy="20203"/>
              </a:xfrm>
              <a:prstGeom prst="rect">
                <a:avLst/>
              </a:prstGeom>
              <a:solidFill>
                <a:srgbClr val="FF33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Rectangle 33"/>
              <p:cNvSpPr>
                <a:spLocks noChangeArrowheads="1"/>
              </p:cNvSpPr>
              <p:nvPr/>
            </p:nvSpPr>
            <p:spPr bwMode="auto">
              <a:xfrm>
                <a:off x="4772688" y="3817411"/>
                <a:ext cx="470084" cy="13940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Rectangle 34"/>
              <p:cNvSpPr>
                <a:spLocks noChangeArrowheads="1"/>
              </p:cNvSpPr>
              <p:nvPr/>
            </p:nvSpPr>
            <p:spPr bwMode="auto">
              <a:xfrm>
                <a:off x="4772688" y="3692152"/>
                <a:ext cx="470084" cy="12525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Rectangle 35"/>
              <p:cNvSpPr>
                <a:spLocks noChangeArrowheads="1"/>
              </p:cNvSpPr>
              <p:nvPr/>
            </p:nvSpPr>
            <p:spPr bwMode="auto">
              <a:xfrm>
                <a:off x="4563570" y="3738619"/>
                <a:ext cx="95054" cy="2020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36"/>
              <p:cNvSpPr>
                <a:spLocks noChangeArrowheads="1"/>
              </p:cNvSpPr>
              <p:nvPr/>
            </p:nvSpPr>
            <p:spPr bwMode="auto">
              <a:xfrm>
                <a:off x="5294619" y="3651746"/>
                <a:ext cx="34565" cy="4040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Rectangle 37"/>
              <p:cNvSpPr>
                <a:spLocks noChangeArrowheads="1"/>
              </p:cNvSpPr>
              <p:nvPr/>
            </p:nvSpPr>
            <p:spPr bwMode="auto">
              <a:xfrm>
                <a:off x="5273880" y="3629523"/>
                <a:ext cx="77771" cy="20203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Rectangle 38"/>
              <p:cNvSpPr>
                <a:spLocks noChangeArrowheads="1"/>
              </p:cNvSpPr>
              <p:nvPr/>
            </p:nvSpPr>
            <p:spPr bwMode="auto">
              <a:xfrm>
                <a:off x="5273880" y="3605279"/>
                <a:ext cx="77771" cy="20203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Rectangle 39"/>
              <p:cNvSpPr>
                <a:spLocks noChangeArrowheads="1"/>
              </p:cNvSpPr>
              <p:nvPr/>
            </p:nvSpPr>
            <p:spPr bwMode="auto">
              <a:xfrm>
                <a:off x="5273880" y="3581035"/>
                <a:ext cx="77771" cy="18183"/>
              </a:xfrm>
              <a:prstGeom prst="rect">
                <a:avLst/>
              </a:prstGeom>
              <a:solidFill>
                <a:srgbClr val="FF33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Rectangle 40"/>
              <p:cNvSpPr>
                <a:spLocks noChangeArrowheads="1"/>
              </p:cNvSpPr>
              <p:nvPr/>
            </p:nvSpPr>
            <p:spPr bwMode="auto">
              <a:xfrm>
                <a:off x="4563570" y="3613360"/>
                <a:ext cx="198749" cy="10101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Rectangle 41"/>
              <p:cNvSpPr>
                <a:spLocks noChangeArrowheads="1"/>
              </p:cNvSpPr>
              <p:nvPr/>
            </p:nvSpPr>
            <p:spPr bwMode="auto">
              <a:xfrm>
                <a:off x="4594678" y="3631543"/>
                <a:ext cx="124434" cy="64650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42"/>
              <p:cNvGrpSpPr>
                <a:grpSpLocks/>
              </p:cNvGrpSpPr>
              <p:nvPr/>
            </p:nvGrpSpPr>
            <p:grpSpPr bwMode="auto">
              <a:xfrm>
                <a:off x="7273464" y="3694172"/>
                <a:ext cx="858940" cy="529320"/>
                <a:chOff x="3275" y="2413"/>
                <a:chExt cx="595" cy="605"/>
              </a:xfrm>
            </p:grpSpPr>
            <p:sp>
              <p:nvSpPr>
                <p:cNvPr id="129" name="Rectangle 43"/>
                <p:cNvSpPr>
                  <a:spLocks noChangeArrowheads="1"/>
                </p:cNvSpPr>
                <p:nvPr/>
              </p:nvSpPr>
              <p:spPr bwMode="auto">
                <a:xfrm>
                  <a:off x="3725" y="2603"/>
                  <a:ext cx="72" cy="51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" name="Rectangle 44"/>
                <p:cNvSpPr>
                  <a:spLocks noChangeArrowheads="1"/>
                </p:cNvSpPr>
                <p:nvPr/>
              </p:nvSpPr>
              <p:spPr bwMode="auto">
                <a:xfrm>
                  <a:off x="3290" y="2999"/>
                  <a:ext cx="72" cy="1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" name="Rectangle 45"/>
                <p:cNvSpPr>
                  <a:spLocks noChangeArrowheads="1"/>
                </p:cNvSpPr>
                <p:nvPr/>
              </p:nvSpPr>
              <p:spPr bwMode="auto">
                <a:xfrm>
                  <a:off x="3312" y="2961"/>
                  <a:ext cx="24" cy="35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" name="Rectangle 46"/>
                <p:cNvSpPr>
                  <a:spLocks noChangeArrowheads="1"/>
                </p:cNvSpPr>
                <p:nvPr/>
              </p:nvSpPr>
              <p:spPr bwMode="auto">
                <a:xfrm>
                  <a:off x="3377" y="2768"/>
                  <a:ext cx="326" cy="193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" name="Rectangle 47"/>
                <p:cNvSpPr>
                  <a:spLocks noChangeArrowheads="1"/>
                </p:cNvSpPr>
                <p:nvPr/>
              </p:nvSpPr>
              <p:spPr bwMode="auto">
                <a:xfrm>
                  <a:off x="3703" y="2734"/>
                  <a:ext cx="101" cy="22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" name="Rectangle 48"/>
                <p:cNvSpPr>
                  <a:spLocks noChangeArrowheads="1"/>
                </p:cNvSpPr>
                <p:nvPr/>
              </p:nvSpPr>
              <p:spPr bwMode="auto">
                <a:xfrm>
                  <a:off x="3703" y="2517"/>
                  <a:ext cx="101" cy="19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" name="Rectangle 49"/>
                <p:cNvSpPr>
                  <a:spLocks noChangeArrowheads="1"/>
                </p:cNvSpPr>
                <p:nvPr/>
              </p:nvSpPr>
              <p:spPr bwMode="auto">
                <a:xfrm>
                  <a:off x="3703" y="2711"/>
                  <a:ext cx="101" cy="23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Rectangle 50"/>
                <p:cNvSpPr>
                  <a:spLocks noChangeArrowheads="1"/>
                </p:cNvSpPr>
                <p:nvPr/>
              </p:nvSpPr>
              <p:spPr bwMode="auto">
                <a:xfrm>
                  <a:off x="3725" y="2999"/>
                  <a:ext cx="72" cy="1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" name="Rectangle 51"/>
                <p:cNvSpPr>
                  <a:spLocks noChangeArrowheads="1"/>
                </p:cNvSpPr>
                <p:nvPr/>
              </p:nvSpPr>
              <p:spPr bwMode="auto">
                <a:xfrm>
                  <a:off x="3746" y="2961"/>
                  <a:ext cx="25" cy="35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" name="Rectangle 52"/>
                <p:cNvSpPr>
                  <a:spLocks noChangeArrowheads="1"/>
                </p:cNvSpPr>
                <p:nvPr/>
              </p:nvSpPr>
              <p:spPr bwMode="auto">
                <a:xfrm>
                  <a:off x="3275" y="2705"/>
                  <a:ext cx="102" cy="23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Rectangle 53"/>
                <p:cNvSpPr>
                  <a:spLocks noChangeArrowheads="1"/>
                </p:cNvSpPr>
                <p:nvPr/>
              </p:nvSpPr>
              <p:spPr bwMode="auto">
                <a:xfrm>
                  <a:off x="3377" y="2637"/>
                  <a:ext cx="326" cy="131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" name="Rectangle 54"/>
                <p:cNvSpPr>
                  <a:spLocks noChangeArrowheads="1"/>
                </p:cNvSpPr>
                <p:nvPr/>
              </p:nvSpPr>
              <p:spPr bwMode="auto">
                <a:xfrm>
                  <a:off x="3377" y="2517"/>
                  <a:ext cx="326" cy="12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" name="Rectangle 55"/>
                <p:cNvSpPr>
                  <a:spLocks noChangeArrowheads="1"/>
                </p:cNvSpPr>
                <p:nvPr/>
              </p:nvSpPr>
              <p:spPr bwMode="auto">
                <a:xfrm>
                  <a:off x="3739" y="2481"/>
                  <a:ext cx="25" cy="36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" name="Rectangle 56"/>
                <p:cNvSpPr>
                  <a:spLocks noChangeArrowheads="1"/>
                </p:cNvSpPr>
                <p:nvPr/>
              </p:nvSpPr>
              <p:spPr bwMode="auto">
                <a:xfrm>
                  <a:off x="3725" y="2458"/>
                  <a:ext cx="53" cy="19"/>
                </a:xfrm>
                <a:prstGeom prst="rect">
                  <a:avLst/>
                </a:prstGeom>
                <a:solidFill>
                  <a:srgbClr val="00FF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" name="Rectangle 57"/>
                <p:cNvSpPr>
                  <a:spLocks noChangeArrowheads="1"/>
                </p:cNvSpPr>
                <p:nvPr/>
              </p:nvSpPr>
              <p:spPr bwMode="auto">
                <a:xfrm>
                  <a:off x="3725" y="2435"/>
                  <a:ext cx="53" cy="20"/>
                </a:xfrm>
                <a:prstGeom prst="rect">
                  <a:avLst/>
                </a:prstGeom>
                <a:solidFill>
                  <a:srgbClr val="FFFF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" name="Rectangle 58"/>
                <p:cNvSpPr>
                  <a:spLocks noChangeArrowheads="1"/>
                </p:cNvSpPr>
                <p:nvPr/>
              </p:nvSpPr>
              <p:spPr bwMode="auto">
                <a:xfrm>
                  <a:off x="3725" y="2413"/>
                  <a:ext cx="53" cy="19"/>
                </a:xfrm>
                <a:prstGeom prst="rect">
                  <a:avLst/>
                </a:prstGeom>
                <a:solidFill>
                  <a:srgbClr val="FF33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" name="Rectangle 59"/>
                <p:cNvSpPr>
                  <a:spLocks noChangeArrowheads="1"/>
                </p:cNvSpPr>
                <p:nvPr/>
              </p:nvSpPr>
              <p:spPr bwMode="auto">
                <a:xfrm>
                  <a:off x="3275" y="2728"/>
                  <a:ext cx="102" cy="233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" name="Rectangle 60"/>
                <p:cNvSpPr>
                  <a:spLocks noChangeArrowheads="1"/>
                </p:cNvSpPr>
                <p:nvPr/>
              </p:nvSpPr>
              <p:spPr bwMode="auto">
                <a:xfrm>
                  <a:off x="3275" y="2517"/>
                  <a:ext cx="102" cy="18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" name="Rectangle 61"/>
                <p:cNvSpPr>
                  <a:spLocks noChangeArrowheads="1"/>
                </p:cNvSpPr>
                <p:nvPr/>
              </p:nvSpPr>
              <p:spPr bwMode="auto">
                <a:xfrm>
                  <a:off x="3761" y="2672"/>
                  <a:ext cx="24" cy="20"/>
                </a:xfrm>
                <a:prstGeom prst="rect">
                  <a:avLst/>
                </a:prstGeom>
                <a:solidFill>
                  <a:srgbClr val="FF33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" name="Rectangle 62"/>
                <p:cNvSpPr>
                  <a:spLocks noChangeArrowheads="1"/>
                </p:cNvSpPr>
                <p:nvPr/>
              </p:nvSpPr>
              <p:spPr bwMode="auto">
                <a:xfrm>
                  <a:off x="3732" y="2495"/>
                  <a:ext cx="138" cy="9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" name="Rectangle 63"/>
                <p:cNvSpPr>
                  <a:spLocks noChangeArrowheads="1"/>
                </p:cNvSpPr>
                <p:nvPr/>
              </p:nvSpPr>
              <p:spPr bwMode="auto">
                <a:xfrm>
                  <a:off x="3754" y="2512"/>
                  <a:ext cx="87" cy="62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3" name="Rectangle 64"/>
              <p:cNvSpPr>
                <a:spLocks noChangeArrowheads="1"/>
              </p:cNvSpPr>
              <p:nvPr/>
            </p:nvSpPr>
            <p:spPr bwMode="auto">
              <a:xfrm>
                <a:off x="2672865" y="3572954"/>
                <a:ext cx="36293" cy="4040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/>
            </p:nvSpPr>
            <p:spPr bwMode="auto">
              <a:xfrm>
                <a:off x="2653855" y="3550731"/>
                <a:ext cx="76043" cy="20203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/>
            </p:nvSpPr>
            <p:spPr bwMode="auto">
              <a:xfrm>
                <a:off x="2653855" y="3526487"/>
                <a:ext cx="76043" cy="20203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/>
            </p:nvSpPr>
            <p:spPr bwMode="auto">
              <a:xfrm>
                <a:off x="2653855" y="3502243"/>
                <a:ext cx="76043" cy="20203"/>
              </a:xfrm>
              <a:prstGeom prst="rect">
                <a:avLst/>
              </a:prstGeom>
              <a:solidFill>
                <a:srgbClr val="FF33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/>
            </p:nvSpPr>
            <p:spPr bwMode="auto">
              <a:xfrm>
                <a:off x="2047239" y="4215411"/>
                <a:ext cx="105423" cy="2020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/>
            </p:nvSpPr>
            <p:spPr bwMode="auto">
              <a:xfrm>
                <a:off x="2078348" y="4175005"/>
                <a:ext cx="36293" cy="3636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/>
            </p:nvSpPr>
            <p:spPr bwMode="auto">
              <a:xfrm>
                <a:off x="1933175" y="4011360"/>
                <a:ext cx="782897" cy="16364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/>
            </p:nvSpPr>
            <p:spPr bwMode="auto">
              <a:xfrm>
                <a:off x="1933175" y="3859837"/>
                <a:ext cx="395769" cy="15152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/>
            </p:nvSpPr>
            <p:spPr bwMode="auto">
              <a:xfrm>
                <a:off x="2328944" y="3859837"/>
                <a:ext cx="387128" cy="15152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/>
            </p:nvSpPr>
            <p:spPr bwMode="auto">
              <a:xfrm>
                <a:off x="2225249" y="3865898"/>
                <a:ext cx="72586" cy="2222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/>
            </p:nvSpPr>
            <p:spPr bwMode="auto">
              <a:xfrm>
                <a:off x="2370422" y="3865898"/>
                <a:ext cx="74315" cy="2222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/>
            </p:nvSpPr>
            <p:spPr bwMode="auto">
              <a:xfrm>
                <a:off x="1933175" y="3839634"/>
                <a:ext cx="782897" cy="2020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/>
            </p:nvSpPr>
            <p:spPr bwMode="auto">
              <a:xfrm>
                <a:off x="1827751" y="3774985"/>
                <a:ext cx="105423" cy="20607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/>
            </p:nvSpPr>
            <p:spPr bwMode="auto">
              <a:xfrm>
                <a:off x="1855403" y="3807309"/>
                <a:ext cx="55304" cy="34345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/>
            </p:nvSpPr>
            <p:spPr bwMode="auto">
              <a:xfrm>
                <a:off x="1692948" y="3936609"/>
                <a:ext cx="134803" cy="2020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/>
            </p:nvSpPr>
            <p:spPr bwMode="auto">
              <a:xfrm>
                <a:off x="1933175" y="3659827"/>
                <a:ext cx="134803" cy="17576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/>
            </p:nvSpPr>
            <p:spPr bwMode="auto">
              <a:xfrm>
                <a:off x="2579540" y="3659827"/>
                <a:ext cx="136532" cy="17576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Rectangle 81"/>
              <p:cNvSpPr>
                <a:spLocks noChangeArrowheads="1"/>
              </p:cNvSpPr>
              <p:nvPr/>
            </p:nvSpPr>
            <p:spPr bwMode="auto">
              <a:xfrm>
                <a:off x="2067978" y="3659827"/>
                <a:ext cx="511562" cy="175767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/>
            </p:nvSpPr>
            <p:spPr bwMode="auto">
              <a:xfrm>
                <a:off x="2277096" y="3803269"/>
                <a:ext cx="126162" cy="2020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/>
            </p:nvSpPr>
            <p:spPr bwMode="auto">
              <a:xfrm>
                <a:off x="2607192" y="3720436"/>
                <a:ext cx="76043" cy="42426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Oval 84"/>
              <p:cNvSpPr>
                <a:spLocks noChangeArrowheads="1"/>
              </p:cNvSpPr>
              <p:nvPr/>
            </p:nvSpPr>
            <p:spPr bwMode="auto">
              <a:xfrm>
                <a:off x="2641757" y="3793167"/>
                <a:ext cx="36293" cy="22223"/>
              </a:xfrm>
              <a:prstGeom prst="ellipse">
                <a:avLst/>
              </a:prstGeom>
              <a:solidFill>
                <a:srgbClr val="FF33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/>
            </p:nvSpPr>
            <p:spPr bwMode="auto">
              <a:xfrm>
                <a:off x="2621018" y="3599218"/>
                <a:ext cx="200477" cy="10505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/>
            </p:nvSpPr>
            <p:spPr bwMode="auto">
              <a:xfrm>
                <a:off x="2653855" y="3617401"/>
                <a:ext cx="124434" cy="68690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/>
            </p:nvSpPr>
            <p:spPr bwMode="auto">
              <a:xfrm>
                <a:off x="2716072" y="3835594"/>
                <a:ext cx="229857" cy="23637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/>
            </p:nvSpPr>
            <p:spPr bwMode="auto">
              <a:xfrm>
                <a:off x="2716072" y="3811350"/>
                <a:ext cx="229857" cy="2626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/>
            </p:nvSpPr>
            <p:spPr bwMode="auto">
              <a:xfrm>
                <a:off x="2945929" y="3972975"/>
                <a:ext cx="134803" cy="2020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/>
            </p:nvSpPr>
            <p:spPr bwMode="auto">
              <a:xfrm>
                <a:off x="2474117" y="4215411"/>
                <a:ext cx="105423" cy="2020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/>
            </p:nvSpPr>
            <p:spPr bwMode="auto">
              <a:xfrm>
                <a:off x="2506953" y="4175005"/>
                <a:ext cx="36293" cy="3636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" name="Group 92"/>
              <p:cNvGrpSpPr>
                <a:grpSpLocks/>
              </p:cNvGrpSpPr>
              <p:nvPr/>
            </p:nvGrpSpPr>
            <p:grpSpPr bwMode="auto">
              <a:xfrm>
                <a:off x="3072091" y="3585076"/>
                <a:ext cx="779440" cy="650538"/>
                <a:chOff x="1384" y="1613"/>
                <a:chExt cx="600" cy="859"/>
              </a:xfrm>
            </p:grpSpPr>
            <p:sp>
              <p:nvSpPr>
                <p:cNvPr id="112" name="Rectangle 93"/>
                <p:cNvSpPr>
                  <a:spLocks noChangeArrowheads="1"/>
                </p:cNvSpPr>
                <p:nvPr/>
              </p:nvSpPr>
              <p:spPr bwMode="auto">
                <a:xfrm>
                  <a:off x="1464" y="1760"/>
                  <a:ext cx="352" cy="376"/>
                </a:xfrm>
                <a:prstGeom prst="rect">
                  <a:avLst/>
                </a:prstGeom>
                <a:solidFill>
                  <a:srgbClr val="3399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" name="Rectangle 94"/>
                <p:cNvSpPr>
                  <a:spLocks noChangeArrowheads="1"/>
                </p:cNvSpPr>
                <p:nvPr/>
              </p:nvSpPr>
              <p:spPr bwMode="auto">
                <a:xfrm>
                  <a:off x="1392" y="2445"/>
                  <a:ext cx="80" cy="2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" name="Rectangle 95"/>
                <p:cNvSpPr>
                  <a:spLocks noChangeArrowheads="1"/>
                </p:cNvSpPr>
                <p:nvPr/>
              </p:nvSpPr>
              <p:spPr bwMode="auto">
                <a:xfrm>
                  <a:off x="1416" y="2392"/>
                  <a:ext cx="27" cy="4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" name="Rectangle 96"/>
                <p:cNvSpPr>
                  <a:spLocks noChangeArrowheads="1"/>
                </p:cNvSpPr>
                <p:nvPr/>
              </p:nvSpPr>
              <p:spPr bwMode="auto">
                <a:xfrm>
                  <a:off x="1384" y="1760"/>
                  <a:ext cx="80" cy="632"/>
                </a:xfrm>
                <a:prstGeom prst="rect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" name="Rectangle 97"/>
                <p:cNvSpPr>
                  <a:spLocks noChangeArrowheads="1"/>
                </p:cNvSpPr>
                <p:nvPr/>
              </p:nvSpPr>
              <p:spPr bwMode="auto">
                <a:xfrm>
                  <a:off x="1504" y="1816"/>
                  <a:ext cx="272" cy="216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zh-TW" altLang="en-US" sz="12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17" name="Rectangle 98"/>
                <p:cNvSpPr>
                  <a:spLocks noChangeArrowheads="1"/>
                </p:cNvSpPr>
                <p:nvPr/>
              </p:nvSpPr>
              <p:spPr bwMode="auto">
                <a:xfrm>
                  <a:off x="1816" y="1760"/>
                  <a:ext cx="80" cy="632"/>
                </a:xfrm>
                <a:prstGeom prst="rect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" name="Rectangle 99"/>
                <p:cNvSpPr>
                  <a:spLocks noChangeArrowheads="1"/>
                </p:cNvSpPr>
                <p:nvPr/>
              </p:nvSpPr>
              <p:spPr bwMode="auto">
                <a:xfrm>
                  <a:off x="1816" y="2445"/>
                  <a:ext cx="80" cy="2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" name="Rectangle 100"/>
                <p:cNvSpPr>
                  <a:spLocks noChangeArrowheads="1"/>
                </p:cNvSpPr>
                <p:nvPr/>
              </p:nvSpPr>
              <p:spPr bwMode="auto">
                <a:xfrm>
                  <a:off x="1840" y="2392"/>
                  <a:ext cx="27" cy="4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" name="Rectangle 101"/>
                <p:cNvSpPr>
                  <a:spLocks noChangeArrowheads="1"/>
                </p:cNvSpPr>
                <p:nvPr/>
              </p:nvSpPr>
              <p:spPr bwMode="auto">
                <a:xfrm>
                  <a:off x="1464" y="2141"/>
                  <a:ext cx="352" cy="251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" name="Rectangle 102"/>
                <p:cNvSpPr>
                  <a:spLocks noChangeArrowheads="1"/>
                </p:cNvSpPr>
                <p:nvPr/>
              </p:nvSpPr>
              <p:spPr bwMode="auto">
                <a:xfrm>
                  <a:off x="1832" y="1896"/>
                  <a:ext cx="152" cy="13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" name="Rectangle 103"/>
                <p:cNvSpPr>
                  <a:spLocks noChangeArrowheads="1"/>
                </p:cNvSpPr>
                <p:nvPr/>
              </p:nvSpPr>
              <p:spPr bwMode="auto">
                <a:xfrm>
                  <a:off x="1856" y="1920"/>
                  <a:ext cx="96" cy="88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" name="Rectangle 104"/>
                <p:cNvSpPr>
                  <a:spLocks noChangeArrowheads="1"/>
                </p:cNvSpPr>
                <p:nvPr/>
              </p:nvSpPr>
              <p:spPr bwMode="auto">
                <a:xfrm>
                  <a:off x="1840" y="1709"/>
                  <a:ext cx="27" cy="51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" name="Rectangle 105"/>
                <p:cNvSpPr>
                  <a:spLocks noChangeArrowheads="1"/>
                </p:cNvSpPr>
                <p:nvPr/>
              </p:nvSpPr>
              <p:spPr bwMode="auto">
                <a:xfrm>
                  <a:off x="1824" y="1677"/>
                  <a:ext cx="59" cy="27"/>
                </a:xfrm>
                <a:prstGeom prst="rect">
                  <a:avLst/>
                </a:prstGeom>
                <a:solidFill>
                  <a:srgbClr val="00FF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" name="Rectangle 106"/>
                <p:cNvSpPr>
                  <a:spLocks noChangeArrowheads="1"/>
                </p:cNvSpPr>
                <p:nvPr/>
              </p:nvSpPr>
              <p:spPr bwMode="auto">
                <a:xfrm>
                  <a:off x="1824" y="1645"/>
                  <a:ext cx="59" cy="27"/>
                </a:xfrm>
                <a:prstGeom prst="rect">
                  <a:avLst/>
                </a:prstGeom>
                <a:solidFill>
                  <a:srgbClr val="FFFF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" name="Rectangle 107"/>
                <p:cNvSpPr>
                  <a:spLocks noChangeArrowheads="1"/>
                </p:cNvSpPr>
                <p:nvPr/>
              </p:nvSpPr>
              <p:spPr bwMode="auto">
                <a:xfrm>
                  <a:off x="1400" y="1850"/>
                  <a:ext cx="27" cy="27"/>
                </a:xfrm>
                <a:prstGeom prst="rect">
                  <a:avLst/>
                </a:prstGeom>
                <a:solidFill>
                  <a:srgbClr val="FF33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" name="Rectangle 108"/>
                <p:cNvSpPr>
                  <a:spLocks noChangeArrowheads="1"/>
                </p:cNvSpPr>
                <p:nvPr/>
              </p:nvSpPr>
              <p:spPr bwMode="auto">
                <a:xfrm>
                  <a:off x="1392" y="1888"/>
                  <a:ext cx="67" cy="4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" name="Rectangle 109"/>
                <p:cNvSpPr>
                  <a:spLocks noChangeArrowheads="1"/>
                </p:cNvSpPr>
                <p:nvPr/>
              </p:nvSpPr>
              <p:spPr bwMode="auto">
                <a:xfrm>
                  <a:off x="1824" y="1613"/>
                  <a:ext cx="59" cy="27"/>
                </a:xfrm>
                <a:prstGeom prst="rect">
                  <a:avLst/>
                </a:prstGeom>
                <a:solidFill>
                  <a:srgbClr val="FF33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2" name="Rectangle 110"/>
              <p:cNvSpPr>
                <a:spLocks noChangeArrowheads="1"/>
              </p:cNvSpPr>
              <p:nvPr/>
            </p:nvSpPr>
            <p:spPr bwMode="auto">
              <a:xfrm>
                <a:off x="5387945" y="3960853"/>
                <a:ext cx="136532" cy="2020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Rectangle 111"/>
              <p:cNvSpPr>
                <a:spLocks noChangeArrowheads="1"/>
              </p:cNvSpPr>
              <p:nvPr/>
            </p:nvSpPr>
            <p:spPr bwMode="auto">
              <a:xfrm>
                <a:off x="3749564" y="3972975"/>
                <a:ext cx="207390" cy="2020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Rectangle 112"/>
              <p:cNvSpPr>
                <a:spLocks noChangeArrowheads="1"/>
              </p:cNvSpPr>
              <p:nvPr/>
            </p:nvSpPr>
            <p:spPr bwMode="auto">
              <a:xfrm>
                <a:off x="984366" y="3682051"/>
                <a:ext cx="546127" cy="270721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buClr>
                    <a:schemeClr val="accent2"/>
                  </a:buClr>
                  <a:buSzPct val="50000"/>
                  <a:buFont typeface="Wingdings" pitchFamily="2" charset="2"/>
                  <a:buNone/>
                </a:pPr>
                <a:r>
                  <a:rPr kumimoji="1" lang="en-US" altLang="zh-TW" sz="1400"/>
                  <a:t>PCB</a:t>
                </a:r>
              </a:p>
            </p:txBody>
          </p:sp>
        </p:grpSp>
        <p:grpSp>
          <p:nvGrpSpPr>
            <p:cNvPr id="7" name="Group 113"/>
            <p:cNvGrpSpPr>
              <a:grpSpLocks/>
            </p:cNvGrpSpPr>
            <p:nvPr/>
          </p:nvGrpSpPr>
          <p:grpSpPr bwMode="auto">
            <a:xfrm>
              <a:off x="6000760" y="3033710"/>
              <a:ext cx="1907987" cy="1258650"/>
              <a:chOff x="3804" y="2430"/>
              <a:chExt cx="1324" cy="1110"/>
            </a:xfrm>
          </p:grpSpPr>
          <p:sp>
            <p:nvSpPr>
              <p:cNvPr id="87" name="Text Box 114"/>
              <p:cNvSpPr txBox="1">
                <a:spLocks noChangeArrowheads="1"/>
              </p:cNvSpPr>
              <p:nvPr/>
            </p:nvSpPr>
            <p:spPr bwMode="auto">
              <a:xfrm>
                <a:off x="4112" y="3025"/>
                <a:ext cx="805" cy="515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1200" b="1"/>
                  <a:t>Reflow oven</a:t>
                </a:r>
              </a:p>
            </p:txBody>
          </p:sp>
          <p:sp>
            <p:nvSpPr>
              <p:cNvPr id="88" name="Rectangle 115"/>
              <p:cNvSpPr>
                <a:spLocks noChangeArrowheads="1"/>
              </p:cNvSpPr>
              <p:nvPr/>
            </p:nvSpPr>
            <p:spPr bwMode="auto">
              <a:xfrm>
                <a:off x="3899" y="2766"/>
                <a:ext cx="1007" cy="19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Rectangle 116"/>
              <p:cNvSpPr>
                <a:spLocks noChangeArrowheads="1"/>
              </p:cNvSpPr>
              <p:nvPr/>
            </p:nvSpPr>
            <p:spPr bwMode="auto">
              <a:xfrm>
                <a:off x="3978" y="2999"/>
                <a:ext cx="73" cy="1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Rectangle 117"/>
              <p:cNvSpPr>
                <a:spLocks noChangeArrowheads="1"/>
              </p:cNvSpPr>
              <p:nvPr/>
            </p:nvSpPr>
            <p:spPr bwMode="auto">
              <a:xfrm>
                <a:off x="4000" y="2961"/>
                <a:ext cx="24" cy="3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Rectangle 118"/>
              <p:cNvSpPr>
                <a:spLocks noChangeArrowheads="1"/>
              </p:cNvSpPr>
              <p:nvPr/>
            </p:nvSpPr>
            <p:spPr bwMode="auto">
              <a:xfrm>
                <a:off x="4754" y="2999"/>
                <a:ext cx="72" cy="1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Rectangle 119"/>
              <p:cNvSpPr>
                <a:spLocks noChangeArrowheads="1"/>
              </p:cNvSpPr>
              <p:nvPr/>
            </p:nvSpPr>
            <p:spPr bwMode="auto">
              <a:xfrm>
                <a:off x="4775" y="2961"/>
                <a:ext cx="25" cy="3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Rectangle 120"/>
              <p:cNvSpPr>
                <a:spLocks noChangeArrowheads="1"/>
              </p:cNvSpPr>
              <p:nvPr/>
            </p:nvSpPr>
            <p:spPr bwMode="auto">
              <a:xfrm>
                <a:off x="4196" y="2999"/>
                <a:ext cx="72" cy="1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Rectangle 121"/>
              <p:cNvSpPr>
                <a:spLocks noChangeArrowheads="1"/>
              </p:cNvSpPr>
              <p:nvPr/>
            </p:nvSpPr>
            <p:spPr bwMode="auto">
              <a:xfrm>
                <a:off x="4217" y="2961"/>
                <a:ext cx="25" cy="3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Rectangle 122"/>
              <p:cNvSpPr>
                <a:spLocks noChangeArrowheads="1"/>
              </p:cNvSpPr>
              <p:nvPr/>
            </p:nvSpPr>
            <p:spPr bwMode="auto">
              <a:xfrm>
                <a:off x="4457" y="2999"/>
                <a:ext cx="72" cy="1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Rectangle 123"/>
              <p:cNvSpPr>
                <a:spLocks noChangeArrowheads="1"/>
              </p:cNvSpPr>
              <p:nvPr/>
            </p:nvSpPr>
            <p:spPr bwMode="auto">
              <a:xfrm>
                <a:off x="4478" y="2961"/>
                <a:ext cx="25" cy="3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Rectangle 124"/>
              <p:cNvSpPr>
                <a:spLocks noChangeArrowheads="1"/>
              </p:cNvSpPr>
              <p:nvPr/>
            </p:nvSpPr>
            <p:spPr bwMode="auto">
              <a:xfrm>
                <a:off x="3899" y="2595"/>
                <a:ext cx="1007" cy="16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Rectangle 125"/>
              <p:cNvSpPr>
                <a:spLocks noChangeArrowheads="1"/>
              </p:cNvSpPr>
              <p:nvPr/>
            </p:nvSpPr>
            <p:spPr bwMode="auto">
              <a:xfrm>
                <a:off x="3935" y="2806"/>
                <a:ext cx="159" cy="42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Rectangle 126"/>
              <p:cNvSpPr>
                <a:spLocks noChangeArrowheads="1"/>
              </p:cNvSpPr>
              <p:nvPr/>
            </p:nvSpPr>
            <p:spPr bwMode="auto">
              <a:xfrm>
                <a:off x="4710" y="2845"/>
                <a:ext cx="160" cy="88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127"/>
              <p:cNvSpPr>
                <a:spLocks noChangeArrowheads="1"/>
              </p:cNvSpPr>
              <p:nvPr/>
            </p:nvSpPr>
            <p:spPr bwMode="auto">
              <a:xfrm>
                <a:off x="3920" y="2603"/>
                <a:ext cx="138" cy="9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Rectangle 128"/>
              <p:cNvSpPr>
                <a:spLocks noChangeArrowheads="1"/>
              </p:cNvSpPr>
              <p:nvPr/>
            </p:nvSpPr>
            <p:spPr bwMode="auto">
              <a:xfrm>
                <a:off x="3942" y="2620"/>
                <a:ext cx="87" cy="62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Rectangle 129"/>
              <p:cNvSpPr>
                <a:spLocks noChangeArrowheads="1"/>
              </p:cNvSpPr>
              <p:nvPr/>
            </p:nvSpPr>
            <p:spPr bwMode="auto">
              <a:xfrm>
                <a:off x="4094" y="2595"/>
                <a:ext cx="160" cy="16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Rectangle 130"/>
              <p:cNvSpPr>
                <a:spLocks noChangeArrowheads="1"/>
              </p:cNvSpPr>
              <p:nvPr/>
            </p:nvSpPr>
            <p:spPr bwMode="auto">
              <a:xfrm>
                <a:off x="4688" y="2595"/>
                <a:ext cx="87" cy="16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Rectangle 131"/>
              <p:cNvSpPr>
                <a:spLocks noChangeArrowheads="1"/>
              </p:cNvSpPr>
              <p:nvPr/>
            </p:nvSpPr>
            <p:spPr bwMode="auto">
              <a:xfrm>
                <a:off x="3935" y="2714"/>
                <a:ext cx="116" cy="2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Rectangle 132"/>
              <p:cNvSpPr>
                <a:spLocks noChangeArrowheads="1"/>
              </p:cNvSpPr>
              <p:nvPr/>
            </p:nvSpPr>
            <p:spPr bwMode="auto">
              <a:xfrm>
                <a:off x="4768" y="2492"/>
                <a:ext cx="25" cy="9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Rectangle 133"/>
              <p:cNvSpPr>
                <a:spLocks noChangeArrowheads="1"/>
              </p:cNvSpPr>
              <p:nvPr/>
            </p:nvSpPr>
            <p:spPr bwMode="auto">
              <a:xfrm>
                <a:off x="4754" y="2475"/>
                <a:ext cx="53" cy="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Rectangle 134"/>
              <p:cNvSpPr>
                <a:spLocks noChangeArrowheads="1"/>
              </p:cNvSpPr>
              <p:nvPr/>
            </p:nvSpPr>
            <p:spPr bwMode="auto">
              <a:xfrm>
                <a:off x="4754" y="2453"/>
                <a:ext cx="53" cy="19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Rectangle 135"/>
              <p:cNvSpPr>
                <a:spLocks noChangeArrowheads="1"/>
              </p:cNvSpPr>
              <p:nvPr/>
            </p:nvSpPr>
            <p:spPr bwMode="auto">
              <a:xfrm>
                <a:off x="4754" y="2430"/>
                <a:ext cx="53" cy="19"/>
              </a:xfrm>
              <a:prstGeom prst="rect">
                <a:avLst/>
              </a:prstGeom>
              <a:solidFill>
                <a:srgbClr val="FF33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Rectangle 136"/>
              <p:cNvSpPr>
                <a:spLocks noChangeArrowheads="1"/>
              </p:cNvSpPr>
              <p:nvPr/>
            </p:nvSpPr>
            <p:spPr bwMode="auto">
              <a:xfrm>
                <a:off x="3804" y="2766"/>
                <a:ext cx="95" cy="1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Rectangle 137"/>
              <p:cNvSpPr>
                <a:spLocks noChangeArrowheads="1"/>
              </p:cNvSpPr>
              <p:nvPr/>
            </p:nvSpPr>
            <p:spPr bwMode="auto">
              <a:xfrm>
                <a:off x="4906" y="2771"/>
                <a:ext cx="94" cy="2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Text Box 138"/>
              <p:cNvSpPr txBox="1">
                <a:spLocks noChangeArrowheads="1"/>
              </p:cNvSpPr>
              <p:nvPr/>
            </p:nvSpPr>
            <p:spPr bwMode="auto">
              <a:xfrm>
                <a:off x="4945" y="2752"/>
                <a:ext cx="183" cy="310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altLang="zh-TW" sz="1200" b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86" name="Rectangle 139"/>
            <p:cNvSpPr>
              <a:spLocks noChangeArrowheads="1"/>
            </p:cNvSpPr>
            <p:nvPr/>
          </p:nvSpPr>
          <p:spPr bwMode="auto">
            <a:xfrm>
              <a:off x="214282" y="3676652"/>
              <a:ext cx="1482838" cy="46669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buClr>
                  <a:srgbClr val="0000FF"/>
                </a:buClr>
                <a:buSzPct val="80000"/>
                <a:buFont typeface="Wingdings" pitchFamily="2" charset="2"/>
                <a:buNone/>
              </a:pPr>
              <a:r>
                <a:rPr lang="en-US" altLang="zh-TW" sz="1200" b="1" dirty="0">
                  <a:ea typeface="標楷體" pitchFamily="65" charset="-120"/>
                </a:rPr>
                <a:t>Assembly Flow</a:t>
              </a:r>
            </a:p>
          </p:txBody>
        </p:sp>
      </p:grpSp>
      <p:grpSp>
        <p:nvGrpSpPr>
          <p:cNvPr id="8" name="Group 149"/>
          <p:cNvGrpSpPr/>
          <p:nvPr/>
        </p:nvGrpSpPr>
        <p:grpSpPr>
          <a:xfrm rot="16200000">
            <a:off x="2035951" y="3926685"/>
            <a:ext cx="2143140" cy="2643206"/>
            <a:chOff x="0" y="0"/>
            <a:chExt cx="4476749" cy="5318126"/>
          </a:xfrm>
        </p:grpSpPr>
        <p:sp>
          <p:nvSpPr>
            <p:cNvPr id="151" name="Rounded Rectangle 150"/>
            <p:cNvSpPr/>
            <p:nvPr/>
          </p:nvSpPr>
          <p:spPr>
            <a:xfrm>
              <a:off x="0" y="0"/>
              <a:ext cx="4476749" cy="531812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/>
            </a:p>
          </p:txBody>
        </p:sp>
        <p:pic>
          <p:nvPicPr>
            <p:cNvPr id="152" name="Picture 151"/>
            <p:cNvPicPr>
              <a:picLocks noChangeAspect="1" noChangeArrowheads="1"/>
            </p:cNvPicPr>
            <p:nvPr/>
          </p:nvPicPr>
          <p:blipFill>
            <a:blip r:embed="rId2" cstate="print"/>
            <a:srcRect l="25501" t="3404" r="1088" b="4398"/>
            <a:stretch>
              <a:fillRect/>
            </a:stretch>
          </p:blipFill>
          <p:spPr bwMode="auto">
            <a:xfrm rot="5400000">
              <a:off x="225753" y="702708"/>
              <a:ext cx="1243036" cy="832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3" name="Picture 152"/>
            <p:cNvPicPr>
              <a:picLocks noChangeAspect="1" noChangeArrowheads="1"/>
            </p:cNvPicPr>
            <p:nvPr/>
          </p:nvPicPr>
          <p:blipFill>
            <a:blip r:embed="rId2" cstate="print"/>
            <a:srcRect l="25501" t="3404" r="1088" b="4398"/>
            <a:stretch>
              <a:fillRect/>
            </a:stretch>
          </p:blipFill>
          <p:spPr bwMode="auto">
            <a:xfrm rot="5400000">
              <a:off x="1616403" y="728108"/>
              <a:ext cx="1243036" cy="832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4" name="Picture 153"/>
            <p:cNvPicPr>
              <a:picLocks noChangeAspect="1" noChangeArrowheads="1"/>
            </p:cNvPicPr>
            <p:nvPr/>
          </p:nvPicPr>
          <p:blipFill>
            <a:blip r:embed="rId2" cstate="print"/>
            <a:srcRect l="25501" t="3404" r="1088" b="4398"/>
            <a:stretch>
              <a:fillRect/>
            </a:stretch>
          </p:blipFill>
          <p:spPr bwMode="auto">
            <a:xfrm rot="5400000">
              <a:off x="2991178" y="737633"/>
              <a:ext cx="1243036" cy="832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5" name="Rectangle 154"/>
            <p:cNvSpPr/>
            <p:nvPr/>
          </p:nvSpPr>
          <p:spPr>
            <a:xfrm>
              <a:off x="396874" y="492126"/>
              <a:ext cx="904875" cy="1254125"/>
            </a:xfrm>
            <a:prstGeom prst="rect">
              <a:avLst/>
            </a:prstGeom>
            <a:solidFill>
              <a:schemeClr val="lt1">
                <a:alpha val="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1787524" y="501651"/>
              <a:ext cx="904875" cy="1254125"/>
            </a:xfrm>
            <a:prstGeom prst="rect">
              <a:avLst/>
            </a:prstGeom>
            <a:solidFill>
              <a:schemeClr val="lt1">
                <a:alpha val="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3162299" y="527051"/>
              <a:ext cx="904875" cy="1254125"/>
            </a:xfrm>
            <a:prstGeom prst="rect">
              <a:avLst/>
            </a:prstGeom>
            <a:solidFill>
              <a:schemeClr val="lt1">
                <a:alpha val="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/>
            </a:p>
          </p:txBody>
        </p:sp>
        <p:pic>
          <p:nvPicPr>
            <p:cNvPr id="158" name="Picture 157"/>
            <p:cNvPicPr>
              <a:picLocks noChangeAspect="1" noChangeArrowheads="1"/>
            </p:cNvPicPr>
            <p:nvPr/>
          </p:nvPicPr>
          <p:blipFill>
            <a:blip r:embed="rId2" cstate="print"/>
            <a:srcRect l="25501" t="3404" r="1088" b="4398"/>
            <a:stretch>
              <a:fillRect/>
            </a:stretch>
          </p:blipFill>
          <p:spPr bwMode="auto">
            <a:xfrm rot="5400000">
              <a:off x="203528" y="2204483"/>
              <a:ext cx="1243036" cy="832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9" name="Picture 158"/>
            <p:cNvPicPr>
              <a:picLocks noChangeAspect="1" noChangeArrowheads="1"/>
            </p:cNvPicPr>
            <p:nvPr/>
          </p:nvPicPr>
          <p:blipFill>
            <a:blip r:embed="rId2" cstate="print"/>
            <a:srcRect l="25501" t="3404" r="1088" b="4398"/>
            <a:stretch>
              <a:fillRect/>
            </a:stretch>
          </p:blipFill>
          <p:spPr bwMode="auto">
            <a:xfrm rot="5400000">
              <a:off x="1594178" y="2229883"/>
              <a:ext cx="1243036" cy="832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0" name="Picture 159"/>
            <p:cNvPicPr>
              <a:picLocks noChangeAspect="1" noChangeArrowheads="1"/>
            </p:cNvPicPr>
            <p:nvPr/>
          </p:nvPicPr>
          <p:blipFill>
            <a:blip r:embed="rId3" cstate="print"/>
            <a:srcRect l="25501" t="3404" r="1088" b="4398"/>
            <a:stretch>
              <a:fillRect/>
            </a:stretch>
          </p:blipFill>
          <p:spPr bwMode="auto">
            <a:xfrm rot="5400000">
              <a:off x="2964191" y="2234645"/>
              <a:ext cx="1243036" cy="842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1" name="Rectangle 160"/>
            <p:cNvSpPr/>
            <p:nvPr/>
          </p:nvSpPr>
          <p:spPr>
            <a:xfrm>
              <a:off x="374649" y="1993901"/>
              <a:ext cx="904875" cy="1254125"/>
            </a:xfrm>
            <a:prstGeom prst="rect">
              <a:avLst/>
            </a:prstGeom>
            <a:solidFill>
              <a:schemeClr val="lt1">
                <a:alpha val="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765299" y="2003426"/>
              <a:ext cx="904875" cy="1254125"/>
            </a:xfrm>
            <a:prstGeom prst="rect">
              <a:avLst/>
            </a:prstGeom>
            <a:solidFill>
              <a:schemeClr val="lt1">
                <a:alpha val="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3140074" y="2028826"/>
              <a:ext cx="904875" cy="1254125"/>
            </a:xfrm>
            <a:prstGeom prst="rect">
              <a:avLst/>
            </a:prstGeom>
            <a:solidFill>
              <a:schemeClr val="lt1">
                <a:alpha val="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/>
            </a:p>
          </p:txBody>
        </p:sp>
        <p:pic>
          <p:nvPicPr>
            <p:cNvPr id="164" name="Picture 163"/>
            <p:cNvPicPr>
              <a:picLocks noChangeAspect="1" noChangeArrowheads="1"/>
            </p:cNvPicPr>
            <p:nvPr/>
          </p:nvPicPr>
          <p:blipFill>
            <a:blip r:embed="rId2" cstate="print"/>
            <a:srcRect l="25501" t="3404" r="1088" b="4398"/>
            <a:stretch>
              <a:fillRect/>
            </a:stretch>
          </p:blipFill>
          <p:spPr bwMode="auto">
            <a:xfrm rot="5400000">
              <a:off x="213053" y="3738008"/>
              <a:ext cx="1243036" cy="832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5" name="Picture 164"/>
            <p:cNvPicPr>
              <a:picLocks noChangeAspect="1" noChangeArrowheads="1"/>
            </p:cNvPicPr>
            <p:nvPr/>
          </p:nvPicPr>
          <p:blipFill>
            <a:blip r:embed="rId2" cstate="print"/>
            <a:srcRect l="25501" t="3404" r="1088" b="4398"/>
            <a:stretch>
              <a:fillRect/>
            </a:stretch>
          </p:blipFill>
          <p:spPr bwMode="auto">
            <a:xfrm rot="5400000">
              <a:off x="1603703" y="3763408"/>
              <a:ext cx="1243036" cy="832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6" name="Picture 165"/>
            <p:cNvPicPr>
              <a:picLocks noChangeAspect="1" noChangeArrowheads="1"/>
            </p:cNvPicPr>
            <p:nvPr/>
          </p:nvPicPr>
          <p:blipFill>
            <a:blip r:embed="rId4" cstate="print"/>
            <a:srcRect l="25501" t="3404" r="1088" b="4398"/>
            <a:stretch>
              <a:fillRect/>
            </a:stretch>
          </p:blipFill>
          <p:spPr bwMode="auto">
            <a:xfrm rot="5400000">
              <a:off x="2968953" y="3763408"/>
              <a:ext cx="1243036" cy="851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7" name="Rectangle 166"/>
            <p:cNvSpPr/>
            <p:nvPr/>
          </p:nvSpPr>
          <p:spPr>
            <a:xfrm>
              <a:off x="384174" y="3527426"/>
              <a:ext cx="904875" cy="1254125"/>
            </a:xfrm>
            <a:prstGeom prst="rect">
              <a:avLst/>
            </a:prstGeom>
            <a:solidFill>
              <a:schemeClr val="lt1">
                <a:alpha val="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1774824" y="3536951"/>
              <a:ext cx="904875" cy="1254125"/>
            </a:xfrm>
            <a:prstGeom prst="rect">
              <a:avLst/>
            </a:prstGeom>
            <a:solidFill>
              <a:schemeClr val="lt1">
                <a:alpha val="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149599" y="3562351"/>
              <a:ext cx="904875" cy="1254125"/>
            </a:xfrm>
            <a:prstGeom prst="rect">
              <a:avLst/>
            </a:prstGeom>
            <a:solidFill>
              <a:schemeClr val="lt1">
                <a:alpha val="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/>
            </a:p>
          </p:txBody>
        </p:sp>
      </p:grpSp>
      <p:sp>
        <p:nvSpPr>
          <p:cNvPr id="170" name="Cloud Callout 169"/>
          <p:cNvSpPr/>
          <p:nvPr/>
        </p:nvSpPr>
        <p:spPr bwMode="auto">
          <a:xfrm>
            <a:off x="5286380" y="4823522"/>
            <a:ext cx="2285984" cy="996270"/>
          </a:xfrm>
          <a:prstGeom prst="cloudCallout">
            <a:avLst>
              <a:gd name="adj1" fmla="val -118547"/>
              <a:gd name="adj2" fmla="val -7141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Put</a:t>
            </a:r>
            <a:r>
              <a:rPr kumimoji="0" lang="en-US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the single PCB on the carrier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4" name="Text Box 4"/>
          <p:cNvSpPr txBox="1">
            <a:spLocks noChangeArrowheads="1"/>
          </p:cNvSpPr>
          <p:nvPr/>
        </p:nvSpPr>
        <p:spPr bwMode="auto">
          <a:xfrm>
            <a:off x="500034" y="247628"/>
            <a:ext cx="64294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200" b="1" dirty="0" smtClean="0">
                <a:ea typeface="DFKai-SB" pitchFamily="65" charset="-120"/>
              </a:rPr>
              <a:t>PCB/panel layout</a:t>
            </a:r>
            <a:endParaRPr lang="zh-TW" altLang="en-US" sz="2200" b="1" dirty="0">
              <a:ea typeface="DFKai-SB" pitchFamily="65" charset="-12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8596" y="819132"/>
            <a:ext cx="8358246" cy="364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l"/>
            </a:pPr>
            <a:r>
              <a:rPr kumimoji="0" lang="en-US" altLang="zh-TW" sz="2000" b="1" dirty="0">
                <a:latin typeface="+mj-lt"/>
                <a:ea typeface="DFKai-SB" pitchFamily="65" charset="-120"/>
              </a:rPr>
              <a:t> </a:t>
            </a:r>
            <a:r>
              <a:rPr kumimoji="0" lang="en-US" altLang="zh-TW" sz="2000" b="1" dirty="0" smtClean="0">
                <a:latin typeface="+mj-lt"/>
                <a:ea typeface="DFKai-SB" pitchFamily="65" charset="-120"/>
              </a:rPr>
              <a:t> F</a:t>
            </a:r>
            <a:r>
              <a:rPr lang="en-US" altLang="zh-TW" sz="2000" dirty="0" smtClean="0">
                <a:ea typeface="DFKai-SB" pitchFamily="65" charset="-120"/>
              </a:rPr>
              <a:t>actors of </a:t>
            </a:r>
            <a:r>
              <a:rPr lang="en-US" altLang="zh-TW" sz="2000" dirty="0" smtClean="0">
                <a:latin typeface="+mj-lt"/>
                <a:ea typeface="DFKai-SB" pitchFamily="65" charset="-120"/>
              </a:rPr>
              <a:t>impact PCB Cost</a:t>
            </a:r>
            <a:endParaRPr kumimoji="0" lang="en-US" altLang="zh-CN" sz="2000" b="1" dirty="0" smtClean="0">
              <a:latin typeface="+mj-lt"/>
              <a:ea typeface="DFKai-SB" pitchFamily="65" charset="-120"/>
            </a:endParaRPr>
          </a:p>
          <a:p>
            <a:pPr lvl="1">
              <a:lnSpc>
                <a:spcPts val="22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l"/>
            </a:pPr>
            <a:r>
              <a:rPr lang="en-US" altLang="zh-CN" dirty="0" smtClean="0">
                <a:latin typeface="+mj-lt"/>
                <a:ea typeface="DFKai-SB" pitchFamily="65" charset="-120"/>
              </a:rPr>
              <a:t>  PCB layout </a:t>
            </a:r>
          </a:p>
          <a:p>
            <a:pPr lvl="2">
              <a:lnSpc>
                <a:spcPts val="22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l"/>
            </a:pPr>
            <a:r>
              <a:rPr lang="en-US" altLang="zh-CN" dirty="0" smtClean="0">
                <a:latin typeface="+mj-lt"/>
                <a:ea typeface="DFKai-SB" pitchFamily="65" charset="-120"/>
              </a:rPr>
              <a:t> Fine pitch components</a:t>
            </a:r>
          </a:p>
          <a:p>
            <a:pPr lvl="2">
              <a:lnSpc>
                <a:spcPts val="22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l"/>
            </a:pPr>
            <a:r>
              <a:rPr lang="en-US" altLang="zh-CN" dirty="0" smtClean="0">
                <a:latin typeface="+mj-lt"/>
                <a:ea typeface="DFKai-SB" pitchFamily="65" charset="-120"/>
              </a:rPr>
              <a:t> Panel V-Cut/Stamp Cut/PCB conveyor edge size</a:t>
            </a:r>
          </a:p>
          <a:p>
            <a:pPr lvl="2">
              <a:lnSpc>
                <a:spcPts val="22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l"/>
            </a:pPr>
            <a:r>
              <a:rPr lang="en-US" altLang="zh-CN" dirty="0" smtClean="0">
                <a:latin typeface="+mj-lt"/>
                <a:ea typeface="DFKai-SB" pitchFamily="65" charset="-120"/>
              </a:rPr>
              <a:t> PCB drill hole size/quantity</a:t>
            </a:r>
          </a:p>
          <a:p>
            <a:pPr lvl="1">
              <a:lnSpc>
                <a:spcPts val="22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l"/>
            </a:pPr>
            <a:r>
              <a:rPr lang="en-US" altLang="zh-CN" dirty="0" smtClean="0">
                <a:latin typeface="+mj-lt"/>
                <a:ea typeface="DFKai-SB" pitchFamily="65" charset="-120"/>
              </a:rPr>
              <a:t>  PCB material cost</a:t>
            </a:r>
          </a:p>
          <a:p>
            <a:pPr lvl="1">
              <a:lnSpc>
                <a:spcPts val="22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l"/>
            </a:pPr>
            <a:r>
              <a:rPr lang="en-US" altLang="zh-CN" dirty="0" smtClean="0">
                <a:latin typeface="+mj-lt"/>
                <a:ea typeface="DFKai-SB" pitchFamily="65" charset="-120"/>
              </a:rPr>
              <a:t>  PCB process easy/complicated , process spec</a:t>
            </a:r>
          </a:p>
          <a:p>
            <a:pPr lvl="1">
              <a:lnSpc>
                <a:spcPts val="22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l"/>
            </a:pPr>
            <a:r>
              <a:rPr lang="en-US" altLang="zh-CN" dirty="0" smtClean="0">
                <a:latin typeface="+mj-lt"/>
                <a:ea typeface="DFKai-SB" pitchFamily="65" charset="-120"/>
              </a:rPr>
              <a:t>  PCB surface finished process also impact cost, OSP/IMS/EING/IMT</a:t>
            </a:r>
          </a:p>
          <a:p>
            <a:pPr lvl="1">
              <a:lnSpc>
                <a:spcPts val="22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l"/>
            </a:pPr>
            <a:r>
              <a:rPr lang="en-US" altLang="zh-CN" dirty="0" smtClean="0">
                <a:latin typeface="+mj-lt"/>
                <a:ea typeface="DFKai-SB" pitchFamily="65" charset="-120"/>
              </a:rPr>
              <a:t>  PCB outline, regular shape is cheaper than irregular shape 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23528" y="798612"/>
            <a:ext cx="842493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72" tIns="50786" rIns="101572" bIns="50786"/>
          <a:lstStyle/>
          <a:p>
            <a:pPr marL="571500" lvl="1">
              <a:spcBef>
                <a:spcPct val="20000"/>
              </a:spcBef>
            </a:pPr>
            <a:endParaRPr lang="en-US" altLang="zh-TW" dirty="0" smtClean="0">
              <a:latin typeface="Helvetica 55 Roman"/>
              <a:ea typeface="DFKai-SB" pitchFamily="65" charset="-120"/>
            </a:endParaRPr>
          </a:p>
          <a:p>
            <a:pPr marL="571500" lvl="1">
              <a:spcBef>
                <a:spcPct val="20000"/>
              </a:spcBef>
            </a:pPr>
            <a:endParaRPr lang="en-US" altLang="zh-TW" dirty="0" smtClean="0">
              <a:latin typeface="Helvetica 55 Roman"/>
              <a:ea typeface="DFKai-SB" pitchFamily="65" charset="-120"/>
            </a:endParaRPr>
          </a:p>
          <a:p>
            <a:pPr marL="571500" lvl="1">
              <a:spcBef>
                <a:spcPct val="20000"/>
              </a:spcBef>
            </a:pPr>
            <a:endParaRPr lang="en-US" altLang="zh-TW" dirty="0" smtClean="0">
              <a:latin typeface="Helvetica 55 Roman"/>
              <a:ea typeface="DFKai-SB" pitchFamily="65" charset="-120"/>
            </a:endParaRPr>
          </a:p>
          <a:p>
            <a:pPr marL="571500" lvl="1">
              <a:spcBef>
                <a:spcPct val="20000"/>
              </a:spcBef>
            </a:pPr>
            <a:endParaRPr lang="en-US" altLang="zh-TW" dirty="0" smtClean="0">
              <a:latin typeface="Helvetica 55 Roman"/>
              <a:ea typeface="DFKai-SB" pitchFamily="65" charset="-120"/>
            </a:endParaRPr>
          </a:p>
          <a:p>
            <a:pPr marL="571500" lvl="1">
              <a:spcBef>
                <a:spcPct val="20000"/>
              </a:spcBef>
            </a:pPr>
            <a:endParaRPr lang="en-US" altLang="zh-TW" dirty="0" smtClean="0">
              <a:latin typeface="Helvetica 55 Roman"/>
              <a:ea typeface="DFKai-SB" pitchFamily="65" charset="-120"/>
            </a:endParaRPr>
          </a:p>
          <a:p>
            <a:pPr marL="571500" lvl="1">
              <a:spcBef>
                <a:spcPct val="20000"/>
              </a:spcBef>
            </a:pPr>
            <a:endParaRPr lang="zh-TW" altLang="en-US" dirty="0">
              <a:latin typeface="Helvetica 55 Roman"/>
              <a:ea typeface="DFKai-SB" pitchFamily="65" charset="-12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246884"/>
            <a:ext cx="378185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 cstate="print"/>
          <a:srcRect l="21552" t="20626" r="39211" b="38120"/>
          <a:stretch>
            <a:fillRect/>
          </a:stretch>
        </p:blipFill>
        <p:spPr bwMode="auto">
          <a:xfrm>
            <a:off x="4572000" y="3246884"/>
            <a:ext cx="3888432" cy="223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395536" y="366564"/>
            <a:ext cx="4320480" cy="438572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altLang="zh-TW" sz="2200" dirty="0" smtClean="0">
                <a:ea typeface="DFKai-SB" pitchFamily="65" charset="-120"/>
              </a:rPr>
              <a:t>Text marking for silk layer</a:t>
            </a:r>
            <a:endParaRPr lang="zh-TW" altLang="en-US" sz="2200" dirty="0">
              <a:ea typeface="DFKai-SB" pitchFamily="65" charset="-12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544" y="942628"/>
            <a:ext cx="74888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00000"/>
              </a:lnSpc>
              <a:buClr>
                <a:srgbClr val="FFC000"/>
              </a:buClr>
            </a:pPr>
            <a:r>
              <a:rPr lang="en-US" altLang="zh-CN" sz="2000" dirty="0" smtClean="0">
                <a:latin typeface="+mj-lt"/>
                <a:ea typeface="DFKai-SB" pitchFamily="65" charset="-120"/>
              </a:rPr>
              <a:t>The  current situation:</a:t>
            </a:r>
          </a:p>
          <a:p>
            <a:pPr marL="514350" indent="-514350">
              <a:lnSpc>
                <a:spcPct val="100000"/>
              </a:lnSpc>
              <a:buClr>
                <a:srgbClr val="FFC000"/>
              </a:buClr>
              <a:buFont typeface="Wingdings" pitchFamily="2" charset="2"/>
              <a:buChar char="l"/>
            </a:pPr>
            <a:r>
              <a:rPr lang="en-US" altLang="zh-CN" dirty="0" smtClean="0">
                <a:latin typeface="+mj-lt"/>
                <a:ea typeface="DFKai-SB" pitchFamily="65" charset="-120"/>
              </a:rPr>
              <a:t> We received the </a:t>
            </a:r>
            <a:r>
              <a:rPr lang="en-US" altLang="zh-CN" dirty="0" err="1" smtClean="0">
                <a:latin typeface="+mj-lt"/>
                <a:ea typeface="DFKai-SB" pitchFamily="65" charset="-120"/>
              </a:rPr>
              <a:t>gerber</a:t>
            </a:r>
            <a:r>
              <a:rPr lang="en-US" altLang="zh-CN" dirty="0" smtClean="0">
                <a:latin typeface="+mj-lt"/>
                <a:ea typeface="DFKai-SB" pitchFamily="65" charset="-120"/>
              </a:rPr>
              <a:t> file for UK design team ,no silk layer  be found </a:t>
            </a:r>
          </a:p>
          <a:p>
            <a:pPr marL="514350" indent="-514350">
              <a:buClr>
                <a:srgbClr val="FFC000"/>
              </a:buClr>
              <a:buFont typeface="Wingdings" pitchFamily="2" charset="2"/>
              <a:buChar char="l"/>
            </a:pPr>
            <a:r>
              <a:rPr lang="en-US" altLang="zh-CN" dirty="0" smtClean="0">
                <a:latin typeface="+mj-lt"/>
                <a:ea typeface="DFKai-SB" pitchFamily="65" charset="-120"/>
              </a:rPr>
              <a:t>We can not directly confirm Polarity of component on the PCB  , can not  confirm the location of  component ,easily to confirm IC shift or not .</a:t>
            </a:r>
          </a:p>
          <a:p>
            <a:pPr marL="514350" indent="-514350">
              <a:buClr>
                <a:srgbClr val="FFC000"/>
              </a:buClr>
              <a:buFont typeface="Wingdings" pitchFamily="2" charset="2"/>
              <a:buChar char="l"/>
            </a:pPr>
            <a:r>
              <a:rPr lang="en-US" altLang="zh-CN" dirty="0" smtClean="0">
                <a:latin typeface="+mj-lt"/>
                <a:ea typeface="DFKai-SB" pitchFamily="65" charset="-120"/>
              </a:rPr>
              <a:t>In the production adjustment X, Y coordinate and  confirmation the location completely rely on engineering drawings ,Big waste of time.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7584" y="5479132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00000"/>
              </a:lnSpc>
            </a:pPr>
            <a:r>
              <a:rPr lang="en-US" altLang="zh-CN" dirty="0" smtClean="0">
                <a:solidFill>
                  <a:srgbClr val="FFC000"/>
                </a:solidFill>
                <a:latin typeface="+mj-lt"/>
              </a:rPr>
              <a:t>No silk layers in the </a:t>
            </a:r>
            <a:r>
              <a:rPr lang="en-US" altLang="zh-CN" dirty="0" err="1" smtClean="0">
                <a:solidFill>
                  <a:srgbClr val="FFC000"/>
                </a:solidFill>
                <a:latin typeface="+mj-lt"/>
              </a:rPr>
              <a:t>gerber</a:t>
            </a:r>
            <a:r>
              <a:rPr lang="en-US" altLang="zh-CN" dirty="0" smtClean="0">
                <a:solidFill>
                  <a:srgbClr val="FFC000"/>
                </a:solidFill>
                <a:latin typeface="+mj-lt"/>
              </a:rPr>
              <a:t> file</a:t>
            </a:r>
            <a:endParaRPr lang="zh-CN" altLang="en-US" dirty="0" smtClean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4048" y="5551140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00000"/>
              </a:lnSpc>
            </a:pPr>
            <a:r>
              <a:rPr lang="en-US" altLang="zh-CN" dirty="0" smtClean="0">
                <a:solidFill>
                  <a:srgbClr val="FFC000"/>
                </a:solidFill>
                <a:latin typeface="+mj-lt"/>
              </a:rPr>
              <a:t>No text mark on the </a:t>
            </a:r>
            <a:r>
              <a:rPr lang="en-US" altLang="zh-CN" dirty="0" err="1" smtClean="0">
                <a:solidFill>
                  <a:srgbClr val="FFC000"/>
                </a:solidFill>
                <a:latin typeface="+mj-lt"/>
              </a:rPr>
              <a:t>pcb</a:t>
            </a:r>
            <a:endParaRPr lang="zh-CN" altLang="en-US" dirty="0" smtClean="0"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536" y="366564"/>
            <a:ext cx="4320480" cy="438572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altLang="zh-TW" sz="2200" dirty="0" smtClean="0">
                <a:ea typeface="DFKai-SB" pitchFamily="65" charset="-120"/>
              </a:rPr>
              <a:t>Text marking for silk layer </a:t>
            </a:r>
            <a:endParaRPr lang="zh-TW" altLang="en-US" sz="2200" dirty="0">
              <a:ea typeface="DFKai-SB" pitchFamily="65" charset="-120"/>
            </a:endParaRPr>
          </a:p>
        </p:txBody>
      </p:sp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58652"/>
            <a:ext cx="369425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54" name="Picture 6"/>
          <p:cNvPicPr>
            <a:picLocks noChangeAspect="1" noChangeArrowheads="1"/>
          </p:cNvPicPr>
          <p:nvPr/>
        </p:nvPicPr>
        <p:blipFill>
          <a:blip r:embed="rId4" cstate="print"/>
          <a:srcRect l="26011" t="17719" r="25567" b="24204"/>
          <a:stretch>
            <a:fillRect/>
          </a:stretch>
        </p:blipFill>
        <p:spPr bwMode="auto">
          <a:xfrm>
            <a:off x="539552" y="1158652"/>
            <a:ext cx="375265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67544" y="4615036"/>
            <a:ext cx="74888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00000"/>
              </a:lnSpc>
            </a:pPr>
            <a:r>
              <a:rPr lang="en-US" altLang="zh-CN" sz="2600" dirty="0" smtClean="0">
                <a:latin typeface="+mj-lt"/>
              </a:rPr>
              <a:t> </a:t>
            </a:r>
            <a:endParaRPr lang="zh-CN" altLang="en-US" sz="2600" dirty="0" smtClean="0">
              <a:latin typeface="+mj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39552" y="4831060"/>
            <a:ext cx="828092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l"/>
            </a:pPr>
            <a:r>
              <a:rPr lang="en-US" altLang="zh-CN" dirty="0" smtClean="0">
                <a:latin typeface="+mj-lt"/>
                <a:ea typeface="DFKai-SB" pitchFamily="65" charset="-120"/>
              </a:rPr>
              <a:t> As the icon text marking design we can accept .  We can quickly inspection location where there are problems.</a:t>
            </a:r>
          </a:p>
          <a:p>
            <a:pPr>
              <a:lnSpc>
                <a:spcPts val="22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l"/>
            </a:pPr>
            <a:endParaRPr lang="zh-CN" altLang="en-US" dirty="0" smtClean="0">
              <a:latin typeface="+mj-lt"/>
              <a:ea typeface="DFKai-SB" pitchFamily="65" charset="-12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35696" y="4110980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00000"/>
              </a:lnSpc>
            </a:pPr>
            <a:r>
              <a:rPr lang="en-US" altLang="zh-CN" dirty="0" smtClean="0">
                <a:solidFill>
                  <a:srgbClr val="FFC000"/>
                </a:solidFill>
                <a:latin typeface="+mj-lt"/>
              </a:rPr>
              <a:t>silkscreen</a:t>
            </a:r>
            <a:endParaRPr lang="zh-CN" altLang="en-US" dirty="0" smtClean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96136" y="4110980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00000"/>
              </a:lnSpc>
            </a:pPr>
            <a:r>
              <a:rPr lang="en-US" altLang="zh-CN" dirty="0" smtClean="0">
                <a:solidFill>
                  <a:srgbClr val="FFC000"/>
                </a:solidFill>
                <a:latin typeface="+mj-lt"/>
              </a:rPr>
              <a:t>Text marking</a:t>
            </a:r>
            <a:endParaRPr lang="zh-CN" altLang="en-US" dirty="0" smtClean="0"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536" y="366564"/>
            <a:ext cx="4320480" cy="438572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altLang="zh-TW" sz="2200" dirty="0" smtClean="0">
                <a:ea typeface="DFKai-SB" pitchFamily="65" charset="-120"/>
              </a:rPr>
              <a:t>Text marking for silk layer </a:t>
            </a:r>
            <a:endParaRPr lang="zh-TW" altLang="en-US" sz="2200" dirty="0">
              <a:ea typeface="DFKai-SB" pitchFamily="65" charset="-12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23528" y="942628"/>
            <a:ext cx="842493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72" tIns="50786" rIns="101572" bIns="50786"/>
          <a:lstStyle/>
          <a:p>
            <a:pPr marL="514350" indent="-514350">
              <a:spcBef>
                <a:spcPct val="50000"/>
              </a:spcBef>
              <a:buClr>
                <a:srgbClr val="FF9900"/>
              </a:buClr>
            </a:pPr>
            <a:r>
              <a:rPr lang="en-US" altLang="zh-TW" sz="2000" dirty="0" smtClean="0">
                <a:latin typeface="+mj-lt"/>
                <a:ea typeface="DFKai-SB" pitchFamily="65" charset="-120"/>
              </a:rPr>
              <a:t>Component outline&amp; polarity marking design definition:</a:t>
            </a:r>
            <a:endParaRPr lang="zh-TW" altLang="en-US" sz="2000" dirty="0" smtClean="0">
              <a:latin typeface="+mj-lt"/>
              <a:ea typeface="DFKai-SB" pitchFamily="65" charset="-120"/>
            </a:endParaRPr>
          </a:p>
          <a:p>
            <a:pPr marL="971550" lvl="2" indent="-51435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l"/>
            </a:pPr>
            <a:r>
              <a:rPr lang="en-US" altLang="zh-TW" dirty="0" smtClean="0">
                <a:latin typeface="+mj-lt"/>
                <a:ea typeface="DFKai-SB" pitchFamily="65" charset="-120"/>
              </a:rPr>
              <a:t>Text marking,</a:t>
            </a:r>
            <a:r>
              <a:rPr lang="en-US" altLang="zh-CN" dirty="0" smtClean="0">
                <a:latin typeface="+mj-lt"/>
                <a:ea typeface="DFKai-SB" pitchFamily="65" charset="-120"/>
              </a:rPr>
              <a:t> keep away from</a:t>
            </a:r>
            <a:r>
              <a:rPr lang="zh-TW" altLang="en-US" dirty="0" smtClean="0">
                <a:latin typeface="+mj-lt"/>
                <a:ea typeface="DFKai-SB" pitchFamily="65" charset="-120"/>
              </a:rPr>
              <a:t> </a:t>
            </a:r>
            <a:r>
              <a:rPr lang="en-US" altLang="zh-TW" dirty="0" smtClean="0">
                <a:latin typeface="+mj-lt"/>
                <a:ea typeface="DFKai-SB" pitchFamily="65" charset="-120"/>
              </a:rPr>
              <a:t>Via Hole or Through Hole as far as possible</a:t>
            </a:r>
          </a:p>
          <a:p>
            <a:pPr marL="971550" lvl="2" indent="-51435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l"/>
            </a:pPr>
            <a:r>
              <a:rPr lang="en-US" altLang="zh-TW" dirty="0" smtClean="0">
                <a:latin typeface="+mj-lt"/>
                <a:ea typeface="DFKai-SB" pitchFamily="65" charset="-120"/>
              </a:rPr>
              <a:t>T</a:t>
            </a:r>
            <a:r>
              <a:rPr lang="en-US" altLang="zh-CN" dirty="0" smtClean="0">
                <a:latin typeface="+mj-lt"/>
                <a:ea typeface="DFKai-SB" pitchFamily="65" charset="-120"/>
              </a:rPr>
              <a:t>ext marking , Silk screen printing character, polarity and polarity signs can not components  be covered</a:t>
            </a:r>
            <a:endParaRPr lang="en-US" altLang="zh-TW" dirty="0" smtClean="0">
              <a:latin typeface="+mj-lt"/>
              <a:ea typeface="DFKai-SB" pitchFamily="65" charset="-120"/>
            </a:endParaRPr>
          </a:p>
          <a:p>
            <a:pPr marL="971550" lvl="2" indent="-51435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l"/>
            </a:pPr>
            <a:r>
              <a:rPr lang="en-US" altLang="zh-TW" dirty="0" smtClean="0">
                <a:solidFill>
                  <a:srgbClr val="FFC000"/>
                </a:solidFill>
                <a:latin typeface="+mj-lt"/>
                <a:ea typeface="DFKai-SB" pitchFamily="65" charset="-120"/>
              </a:rPr>
              <a:t>Text height</a:t>
            </a:r>
            <a:r>
              <a:rPr lang="zh-CN" altLang="en-US" dirty="0" smtClean="0">
                <a:solidFill>
                  <a:srgbClr val="FFC000"/>
                </a:solidFill>
                <a:latin typeface="+mj-lt"/>
                <a:ea typeface="DFKai-SB" pitchFamily="65" charset="-120"/>
              </a:rPr>
              <a:t>≥</a:t>
            </a:r>
            <a:r>
              <a:rPr lang="en-US" altLang="zh-TW" dirty="0" smtClean="0">
                <a:solidFill>
                  <a:srgbClr val="FFC000"/>
                </a:solidFill>
                <a:latin typeface="+mj-lt"/>
                <a:ea typeface="DFKai-SB" pitchFamily="65" charset="-120"/>
              </a:rPr>
              <a:t>25 mil ,line width</a:t>
            </a:r>
            <a:r>
              <a:rPr lang="zh-TW" altLang="en-US" dirty="0" smtClean="0">
                <a:solidFill>
                  <a:srgbClr val="FFC000"/>
                </a:solidFill>
                <a:latin typeface="+mj-lt"/>
                <a:ea typeface="DFKai-SB" pitchFamily="65" charset="-120"/>
              </a:rPr>
              <a:t> </a:t>
            </a:r>
            <a:r>
              <a:rPr lang="zh-CN" altLang="en-US" dirty="0" smtClean="0">
                <a:solidFill>
                  <a:srgbClr val="FFC000"/>
                </a:solidFill>
                <a:latin typeface="+mj-lt"/>
                <a:ea typeface="DFKai-SB" pitchFamily="65" charset="-120"/>
              </a:rPr>
              <a:t>≥</a:t>
            </a:r>
            <a:r>
              <a:rPr lang="en-US" altLang="zh-TW" dirty="0" smtClean="0">
                <a:solidFill>
                  <a:srgbClr val="FFC000"/>
                </a:solidFill>
                <a:latin typeface="+mj-lt"/>
                <a:ea typeface="DFKai-SB" pitchFamily="65" charset="-120"/>
              </a:rPr>
              <a:t>5 mil</a:t>
            </a:r>
          </a:p>
          <a:p>
            <a:pPr marL="971550" lvl="2" indent="-51435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l"/>
            </a:pPr>
            <a:r>
              <a:rPr lang="en-US" altLang="zh-TW" dirty="0" smtClean="0">
                <a:solidFill>
                  <a:srgbClr val="FFC000"/>
                </a:solidFill>
                <a:latin typeface="+mj-lt"/>
                <a:ea typeface="DFKai-SB" pitchFamily="65" charset="-120"/>
              </a:rPr>
              <a:t>Beside the  BGA/CSP ,component outline should not smaller than actual component size.</a:t>
            </a:r>
          </a:p>
          <a:p>
            <a:pPr marL="971550" lvl="2" indent="-51435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l"/>
            </a:pPr>
            <a:r>
              <a:rPr lang="en-US" altLang="zh-TW" dirty="0" smtClean="0">
                <a:solidFill>
                  <a:srgbClr val="FFC000"/>
                </a:solidFill>
                <a:latin typeface="+mj-lt"/>
                <a:ea typeface="DFKai-SB" pitchFamily="65" charset="-120"/>
              </a:rPr>
              <a:t>The text does not overlap</a:t>
            </a:r>
            <a:endParaRPr lang="zh-TW" altLang="en-US" dirty="0" smtClean="0">
              <a:solidFill>
                <a:srgbClr val="FFC000"/>
              </a:solidFill>
              <a:latin typeface="+mj-lt"/>
              <a:ea typeface="DFKai-SB" pitchFamily="65" charset="-120"/>
            </a:endParaRPr>
          </a:p>
          <a:p>
            <a:pPr marL="971550" lvl="2" indent="-51435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l"/>
            </a:pPr>
            <a:r>
              <a:rPr lang="en-US" altLang="zh-TW" dirty="0" smtClean="0">
                <a:latin typeface="+mj-lt"/>
                <a:ea typeface="DFKai-SB" pitchFamily="65" charset="-120"/>
              </a:rPr>
              <a:t>SMD/PTH component</a:t>
            </a:r>
            <a:r>
              <a:rPr lang="zh-TW" altLang="en-US" dirty="0" smtClean="0">
                <a:latin typeface="+mj-lt"/>
                <a:ea typeface="DFKai-SB" pitchFamily="65" charset="-120"/>
              </a:rPr>
              <a:t> </a:t>
            </a:r>
            <a:r>
              <a:rPr lang="en-US" altLang="zh-TW" dirty="0" smtClean="0">
                <a:latin typeface="+mj-lt"/>
                <a:ea typeface="DFKai-SB" pitchFamily="65" charset="-120"/>
              </a:rPr>
              <a:t> text marking include body outline , pin assignment ,component name ,polarity marking .as below:</a:t>
            </a:r>
          </a:p>
          <a:p>
            <a:pPr marL="971550" lvl="2" indent="-51435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l"/>
            </a:pPr>
            <a:endParaRPr lang="en-US" altLang="zh-TW" dirty="0" smtClean="0">
              <a:latin typeface="+mj-lt"/>
              <a:ea typeface="DFKai-SB" pitchFamily="65" charset="-120"/>
            </a:endParaRPr>
          </a:p>
          <a:p>
            <a:pPr marL="971550" lvl="2" indent="-514350">
              <a:spcBef>
                <a:spcPct val="50000"/>
              </a:spcBef>
              <a:buClr>
                <a:srgbClr val="FF9900"/>
              </a:buClr>
            </a:pPr>
            <a:endParaRPr lang="en-US" altLang="zh-TW" dirty="0" smtClean="0">
              <a:latin typeface="Helvetica 55 Roman"/>
              <a:ea typeface="DFKai-SB" pitchFamily="65" charset="-120"/>
            </a:endParaRPr>
          </a:p>
          <a:p>
            <a:pPr marL="571500" lvl="1">
              <a:spcBef>
                <a:spcPct val="20000"/>
              </a:spcBef>
            </a:pPr>
            <a:endParaRPr lang="zh-TW" altLang="en-US" dirty="0">
              <a:latin typeface="Helvetica 55 Roman"/>
              <a:ea typeface="DFKai-SB" pitchFamily="65" charset="-120"/>
            </a:endParaRP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471020"/>
            <a:ext cx="83332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471020"/>
            <a:ext cx="716652" cy="75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399012"/>
            <a:ext cx="417646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39552" y="870620"/>
            <a:ext cx="8118475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01572" tIns="50786" rIns="101572" bIns="50786"/>
          <a:lstStyle/>
          <a:p>
            <a:pPr marL="571500" indent="-5715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l"/>
            </a:pPr>
            <a:r>
              <a:rPr lang="en-US" altLang="zh-TW" sz="2000" dirty="0" smtClean="0"/>
              <a:t>Component outline&amp; polarity marking</a:t>
            </a:r>
            <a:endParaRPr lang="en-US" altLang="zh-TW" sz="2000" dirty="0">
              <a:solidFill>
                <a:srgbClr val="00506E"/>
              </a:solidFill>
              <a:latin typeface="Helvetica 55 Roman"/>
              <a:ea typeface="DFKai-SB" pitchFamily="65" charset="-120"/>
            </a:endParaRPr>
          </a:p>
          <a:p>
            <a:pPr marL="571500" lvl="1">
              <a:spcBef>
                <a:spcPct val="20000"/>
              </a:spcBef>
            </a:pPr>
            <a:endParaRPr lang="en-US" altLang="zh-TW" dirty="0">
              <a:solidFill>
                <a:srgbClr val="00506E"/>
              </a:solidFill>
              <a:latin typeface="Helvetica 55 Roman"/>
              <a:ea typeface="DFKai-SB" pitchFamily="65" charset="-120"/>
            </a:endParaRPr>
          </a:p>
          <a:p>
            <a:pPr marL="571500" lvl="1">
              <a:spcBef>
                <a:spcPct val="20000"/>
              </a:spcBef>
              <a:buFontTx/>
              <a:buAutoNum type="alphaLcPeriod"/>
            </a:pPr>
            <a:r>
              <a:rPr lang="en-US" altLang="zh-CN" sz="1800" dirty="0" smtClean="0"/>
              <a:t>Tantalum capacitor </a:t>
            </a:r>
            <a:r>
              <a:rPr lang="en-US" altLang="zh-TW" sz="1800" dirty="0" smtClean="0"/>
              <a:t>or diode ﹝</a:t>
            </a:r>
            <a:r>
              <a:rPr lang="en-US" altLang="zh-TW" sz="1800" dirty="0"/>
              <a:t>3 </a:t>
            </a:r>
            <a:r>
              <a:rPr lang="en-US" altLang="zh-TW" sz="1800" dirty="0" smtClean="0"/>
              <a:t>PIN﹞</a:t>
            </a:r>
          </a:p>
          <a:p>
            <a:pPr marL="571500" lvl="1">
              <a:spcBef>
                <a:spcPct val="20000"/>
              </a:spcBef>
              <a:buFontTx/>
              <a:buAutoNum type="alphaLcPeriod"/>
            </a:pPr>
            <a:endParaRPr lang="en-US" altLang="zh-TW" sz="1800" dirty="0" smtClean="0"/>
          </a:p>
          <a:p>
            <a:pPr marL="571500" lvl="1">
              <a:spcBef>
                <a:spcPct val="20000"/>
              </a:spcBef>
              <a:buFontTx/>
              <a:buAutoNum type="alphaLcPeriod"/>
            </a:pPr>
            <a:endParaRPr lang="en-US" altLang="zh-TW" sz="1800" dirty="0" smtClean="0"/>
          </a:p>
          <a:p>
            <a:pPr marL="571500" lvl="1">
              <a:spcBef>
                <a:spcPct val="20000"/>
              </a:spcBef>
              <a:buFontTx/>
              <a:buAutoNum type="alphaLcPeriod"/>
            </a:pPr>
            <a:endParaRPr lang="en-US" altLang="zh-TW" sz="1800" dirty="0" smtClean="0"/>
          </a:p>
          <a:p>
            <a:pPr marL="571500" lvl="1">
              <a:spcBef>
                <a:spcPct val="20000"/>
              </a:spcBef>
            </a:pPr>
            <a:endParaRPr lang="en-US" altLang="zh-TW" sz="1800" dirty="0" smtClean="0"/>
          </a:p>
          <a:p>
            <a:pPr marL="571500" lvl="1">
              <a:spcBef>
                <a:spcPct val="20000"/>
              </a:spcBef>
            </a:pPr>
            <a:r>
              <a:rPr lang="en-US" altLang="zh-TW" sz="1800" dirty="0" smtClean="0"/>
              <a:t>b.SOP/SSOP</a:t>
            </a:r>
          </a:p>
          <a:p>
            <a:pPr marL="571500" lvl="1">
              <a:spcBef>
                <a:spcPct val="20000"/>
              </a:spcBef>
            </a:pPr>
            <a:endParaRPr lang="en-US" altLang="zh-TW" sz="1800" dirty="0" smtClean="0">
              <a:solidFill>
                <a:srgbClr val="00506E"/>
              </a:solidFill>
              <a:latin typeface="Helvetica 55 Roman"/>
              <a:ea typeface="DFKai-SB" pitchFamily="65" charset="-120"/>
            </a:endParaRPr>
          </a:p>
          <a:p>
            <a:pPr marL="571500" lvl="1">
              <a:spcBef>
                <a:spcPct val="20000"/>
              </a:spcBef>
            </a:pPr>
            <a:endParaRPr lang="en-US" altLang="zh-TW" sz="1800" dirty="0" smtClean="0">
              <a:solidFill>
                <a:srgbClr val="00506E"/>
              </a:solidFill>
              <a:latin typeface="Helvetica 55 Roman"/>
              <a:ea typeface="DFKai-SB" pitchFamily="65" charset="-120"/>
            </a:endParaRPr>
          </a:p>
          <a:p>
            <a:pPr marL="571500" lvl="1">
              <a:spcBef>
                <a:spcPct val="20000"/>
              </a:spcBef>
            </a:pPr>
            <a:endParaRPr lang="en-US" altLang="zh-TW" sz="1800" dirty="0" smtClean="0">
              <a:solidFill>
                <a:srgbClr val="00506E"/>
              </a:solidFill>
              <a:latin typeface="Helvetica 55 Roman"/>
              <a:ea typeface="DFKai-SB" pitchFamily="65" charset="-120"/>
            </a:endParaRPr>
          </a:p>
          <a:p>
            <a:pPr marL="571500" lvl="1">
              <a:spcBef>
                <a:spcPct val="20000"/>
              </a:spcBef>
            </a:pPr>
            <a:endParaRPr lang="en-US" altLang="zh-TW" sz="1800" dirty="0" smtClean="0">
              <a:solidFill>
                <a:srgbClr val="00506E"/>
              </a:solidFill>
              <a:latin typeface="Helvetica 55 Roman"/>
              <a:ea typeface="DFKai-SB" pitchFamily="65" charset="-120"/>
            </a:endParaRPr>
          </a:p>
          <a:p>
            <a:pPr marL="571500" lvl="1">
              <a:spcBef>
                <a:spcPct val="20000"/>
              </a:spcBef>
            </a:pPr>
            <a:endParaRPr lang="en-US" altLang="zh-TW" sz="18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0733" y="2022748"/>
            <a:ext cx="33432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534916"/>
            <a:ext cx="26384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5119092"/>
            <a:ext cx="1152128" cy="1196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539552" y="4831060"/>
            <a:ext cx="1555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1">
              <a:spcBef>
                <a:spcPct val="20000"/>
              </a:spcBef>
            </a:pPr>
            <a:r>
              <a:rPr lang="en-US" altLang="zh-TW" sz="1800" dirty="0" smtClean="0"/>
              <a:t>c. QFP </a:t>
            </a:r>
            <a:endParaRPr lang="zh-CN" altLang="en-US" sz="1800" dirty="0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95536" y="366564"/>
            <a:ext cx="4320480" cy="438572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altLang="zh-TW" sz="2200" dirty="0" smtClean="0">
                <a:ea typeface="DFKai-SB" pitchFamily="65" charset="-120"/>
              </a:rPr>
              <a:t>Text marking for silk layer</a:t>
            </a:r>
            <a:endParaRPr lang="zh-TW" altLang="en-US" sz="2200" dirty="0"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025525" y="925513"/>
            <a:ext cx="8118475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72" tIns="50786" rIns="101572" bIns="50786"/>
          <a:lstStyle/>
          <a:p>
            <a:pPr marL="571500" indent="-5715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l"/>
            </a:pPr>
            <a:r>
              <a:rPr lang="en-US" altLang="zh-TW" sz="2000" dirty="0" smtClean="0"/>
              <a:t>Component outline&amp; polarity marking</a:t>
            </a:r>
            <a:endParaRPr lang="zh-TW" altLang="en-US" sz="2000" dirty="0" smtClean="0"/>
          </a:p>
          <a:p>
            <a:pPr marL="571500" lvl="1">
              <a:spcBef>
                <a:spcPct val="20000"/>
              </a:spcBef>
            </a:pPr>
            <a:r>
              <a:rPr lang="en-US" altLang="zh-TW" dirty="0" smtClean="0">
                <a:latin typeface="+mj-lt"/>
                <a:ea typeface="DFKai-SB" pitchFamily="65" charset="-120"/>
              </a:rPr>
              <a:t>d. QFN</a:t>
            </a:r>
            <a:endParaRPr lang="en-US" altLang="zh-TW" dirty="0">
              <a:latin typeface="+mj-lt"/>
              <a:ea typeface="DFKai-SB" pitchFamily="65" charset="-120"/>
            </a:endParaRPr>
          </a:p>
          <a:p>
            <a:pPr marL="571500" lvl="1">
              <a:spcBef>
                <a:spcPct val="20000"/>
              </a:spcBef>
            </a:pPr>
            <a:endParaRPr lang="en-US" altLang="zh-TW" dirty="0">
              <a:solidFill>
                <a:srgbClr val="00506E"/>
              </a:solidFill>
              <a:latin typeface="Helvetica 55 Roman"/>
              <a:ea typeface="DFKai-SB" pitchFamily="65" charset="-120"/>
            </a:endParaRPr>
          </a:p>
          <a:p>
            <a:pPr marL="571500" lvl="1">
              <a:spcBef>
                <a:spcPct val="20000"/>
              </a:spcBef>
            </a:pPr>
            <a:endParaRPr lang="en-US" altLang="zh-TW" dirty="0" smtClean="0">
              <a:solidFill>
                <a:srgbClr val="00506E"/>
              </a:solidFill>
              <a:latin typeface="Helvetica 55 Roman"/>
              <a:ea typeface="DFKai-SB" pitchFamily="65" charset="-120"/>
            </a:endParaRPr>
          </a:p>
          <a:p>
            <a:pPr marL="571500" lvl="1">
              <a:spcBef>
                <a:spcPct val="20000"/>
              </a:spcBef>
            </a:pPr>
            <a:endParaRPr lang="en-US" altLang="zh-TW" dirty="0">
              <a:solidFill>
                <a:srgbClr val="00506E"/>
              </a:solidFill>
              <a:latin typeface="Helvetica 55 Roman"/>
              <a:ea typeface="DFKai-SB" pitchFamily="65" charset="-120"/>
            </a:endParaRPr>
          </a:p>
          <a:p>
            <a:pPr marL="571500" lvl="1">
              <a:spcBef>
                <a:spcPct val="20000"/>
              </a:spcBef>
            </a:pPr>
            <a:endParaRPr lang="en-US" altLang="zh-TW" dirty="0">
              <a:solidFill>
                <a:srgbClr val="00506E"/>
              </a:solidFill>
              <a:latin typeface="Helvetica 55 Roman"/>
              <a:ea typeface="DFKai-SB" pitchFamily="65" charset="-120"/>
            </a:endParaRPr>
          </a:p>
          <a:p>
            <a:pPr marL="571500" lvl="1">
              <a:spcBef>
                <a:spcPct val="20000"/>
              </a:spcBef>
            </a:pPr>
            <a:r>
              <a:rPr lang="en-US" altLang="zh-TW" dirty="0" smtClean="0">
                <a:latin typeface="+mj-lt"/>
                <a:ea typeface="DFKai-SB" pitchFamily="65" charset="-120"/>
              </a:rPr>
              <a:t>e. </a:t>
            </a:r>
            <a:r>
              <a:rPr lang="en-US" altLang="zh-TW" dirty="0">
                <a:latin typeface="+mj-lt"/>
                <a:ea typeface="DFKai-SB" pitchFamily="65" charset="-120"/>
              </a:rPr>
              <a:t>BGA, CSP </a:t>
            </a:r>
            <a:r>
              <a:rPr lang="zh-TW" altLang="en-US" dirty="0" smtClean="0">
                <a:latin typeface="+mj-lt"/>
                <a:ea typeface="DFKai-SB" pitchFamily="65" charset="-120"/>
              </a:rPr>
              <a:t> </a:t>
            </a:r>
            <a:r>
              <a:rPr lang="en-US" altLang="zh-TW" dirty="0" smtClean="0">
                <a:latin typeface="+mj-lt"/>
                <a:ea typeface="DFKai-SB" pitchFamily="65" charset="-120"/>
              </a:rPr>
              <a:t>marking</a:t>
            </a:r>
            <a:r>
              <a:rPr lang="zh-TW" altLang="en-US" dirty="0" smtClean="0">
                <a:latin typeface="+mj-lt"/>
                <a:ea typeface="DFKai-SB" pitchFamily="65" charset="-120"/>
              </a:rPr>
              <a:t> </a:t>
            </a:r>
            <a:endParaRPr lang="en-US" altLang="zh-TW" dirty="0" smtClean="0">
              <a:latin typeface="+mj-lt"/>
              <a:ea typeface="DFKai-SB" pitchFamily="65" charset="-120"/>
            </a:endParaRPr>
          </a:p>
          <a:p>
            <a:pPr marL="571500" lvl="1">
              <a:spcBef>
                <a:spcPct val="20000"/>
              </a:spcBef>
            </a:pPr>
            <a:r>
              <a:rPr lang="en-US" altLang="zh-TW" dirty="0" smtClean="0">
                <a:latin typeface="+mj-lt"/>
                <a:ea typeface="DFKai-SB" pitchFamily="65" charset="-120"/>
              </a:rPr>
              <a:t>-. outline size must the same as actual component</a:t>
            </a:r>
            <a:endParaRPr lang="en-US" altLang="zh-TW" dirty="0">
              <a:latin typeface="+mj-lt"/>
              <a:ea typeface="DFKai-SB" pitchFamily="65" charset="-12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302668"/>
            <a:ext cx="1152128" cy="123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318892"/>
            <a:ext cx="2016224" cy="191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8" name="Picture 2" descr="image0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1374676"/>
            <a:ext cx="1254893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95536" y="366564"/>
            <a:ext cx="4320480" cy="438572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altLang="zh-TW" sz="2200" dirty="0" smtClean="0">
                <a:ea typeface="DFKai-SB" pitchFamily="65" charset="-120"/>
              </a:rPr>
              <a:t>Text marking for silk layer</a:t>
            </a:r>
            <a:endParaRPr lang="zh-TW" altLang="en-US" sz="2200" dirty="0"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798612"/>
            <a:ext cx="8442003" cy="560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01572" tIns="50786" rIns="101572" bIns="50786"/>
          <a:lstStyle/>
          <a:p>
            <a:pPr marL="1028700" lvl="1" indent="-571500">
              <a:spcBef>
                <a:spcPct val="20000"/>
              </a:spcBef>
              <a:buFont typeface="Wingdings" pitchFamily="2" charset="2"/>
              <a:buChar char="§"/>
            </a:pPr>
            <a:endParaRPr lang="en-US" altLang="zh-CN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95536" y="798612"/>
            <a:ext cx="8118475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72" tIns="50786" rIns="101572" bIns="50786"/>
          <a:lstStyle/>
          <a:p>
            <a:pPr marL="571500" lvl="1">
              <a:spcBef>
                <a:spcPct val="20000"/>
              </a:spcBef>
              <a:buClr>
                <a:srgbClr val="FFC000"/>
              </a:buClr>
            </a:pPr>
            <a:endParaRPr lang="zh-TW" altLang="en-US" sz="2000" dirty="0">
              <a:solidFill>
                <a:srgbClr val="00506E"/>
              </a:solidFill>
              <a:latin typeface="Helvetica 55 Roman"/>
              <a:ea typeface="DFKai-SB" pitchFamily="65" charset="-120"/>
            </a:endParaRPr>
          </a:p>
          <a:p>
            <a:pPr marL="571500" lvl="1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l"/>
            </a:pPr>
            <a:r>
              <a:rPr lang="en-US" altLang="zh-CN" sz="2000" dirty="0" smtClean="0"/>
              <a:t>  PCB number and version </a:t>
            </a:r>
          </a:p>
          <a:p>
            <a:pPr marL="571500" lvl="1">
              <a:spcBef>
                <a:spcPct val="20000"/>
              </a:spcBef>
            </a:pPr>
            <a:r>
              <a:rPr lang="en-US" altLang="zh-TW" dirty="0" smtClean="0">
                <a:solidFill>
                  <a:srgbClr val="00506E"/>
                </a:solidFill>
                <a:latin typeface="Helvetica 55 Roman"/>
                <a:ea typeface="DFKai-SB" pitchFamily="65" charset="-120"/>
              </a:rPr>
              <a:t>   	(</a:t>
            </a:r>
            <a:r>
              <a:rPr lang="en-US" altLang="zh-TW" dirty="0" err="1">
                <a:solidFill>
                  <a:srgbClr val="00506E"/>
                </a:solidFill>
                <a:latin typeface="Helvetica 55 Roman"/>
                <a:ea typeface="DFKai-SB" pitchFamily="65" charset="-120"/>
              </a:rPr>
              <a:t>i</a:t>
            </a:r>
            <a:r>
              <a:rPr lang="en-US" altLang="zh-TW" dirty="0" smtClean="0">
                <a:solidFill>
                  <a:srgbClr val="00506E"/>
                </a:solidFill>
                <a:latin typeface="Helvetica 55 Roman"/>
                <a:ea typeface="DFKai-SB" pitchFamily="65" charset="-120"/>
              </a:rPr>
              <a:t>)  PCB Model</a:t>
            </a:r>
            <a:endParaRPr lang="zh-TW" altLang="en-US" dirty="0">
              <a:solidFill>
                <a:srgbClr val="00506E"/>
              </a:solidFill>
              <a:latin typeface="Helvetica 55 Roman"/>
              <a:ea typeface="DFKai-SB" pitchFamily="65" charset="-120"/>
            </a:endParaRPr>
          </a:p>
          <a:p>
            <a:pPr marL="571500" lvl="1">
              <a:spcBef>
                <a:spcPct val="20000"/>
              </a:spcBef>
            </a:pPr>
            <a:r>
              <a:rPr lang="en-US" altLang="zh-TW" dirty="0">
                <a:solidFill>
                  <a:srgbClr val="00506E"/>
                </a:solidFill>
                <a:latin typeface="Helvetica 55 Roman"/>
                <a:ea typeface="DFKai-SB" pitchFamily="65" charset="-120"/>
              </a:rPr>
              <a:t>  </a:t>
            </a:r>
            <a:r>
              <a:rPr lang="en-US" altLang="zh-TW" dirty="0" smtClean="0">
                <a:solidFill>
                  <a:srgbClr val="00506E"/>
                </a:solidFill>
                <a:latin typeface="Helvetica 55 Roman"/>
                <a:ea typeface="DFKai-SB" pitchFamily="65" charset="-120"/>
              </a:rPr>
              <a:t>	(</a:t>
            </a:r>
            <a:r>
              <a:rPr lang="en-US" altLang="zh-TW" dirty="0">
                <a:solidFill>
                  <a:srgbClr val="00506E"/>
                </a:solidFill>
                <a:latin typeface="Helvetica 55 Roman"/>
                <a:ea typeface="DFKai-SB" pitchFamily="65" charset="-120"/>
              </a:rPr>
              <a:t>ii) </a:t>
            </a:r>
            <a:r>
              <a:rPr lang="en-US" altLang="zh-TW" dirty="0" smtClean="0">
                <a:solidFill>
                  <a:srgbClr val="00506E"/>
                </a:solidFill>
                <a:latin typeface="Helvetica 55 Roman"/>
                <a:ea typeface="DFKai-SB" pitchFamily="65" charset="-120"/>
              </a:rPr>
              <a:t>PCB  Part number and version</a:t>
            </a:r>
          </a:p>
          <a:p>
            <a:pPr marL="571500" lvl="1">
              <a:spcBef>
                <a:spcPct val="20000"/>
              </a:spcBef>
            </a:pPr>
            <a:r>
              <a:rPr lang="en-US" altLang="zh-TW" dirty="0" smtClean="0">
                <a:solidFill>
                  <a:srgbClr val="00506E"/>
                </a:solidFill>
                <a:latin typeface="Helvetica 55 Roman"/>
                <a:ea typeface="DFKai-SB" pitchFamily="65" charset="-120"/>
              </a:rPr>
              <a:t>  	(iii) text height : 80mil </a:t>
            </a:r>
            <a:endParaRPr lang="zh-TW" altLang="en-US" dirty="0" smtClean="0">
              <a:solidFill>
                <a:srgbClr val="00506E"/>
              </a:solidFill>
              <a:latin typeface="Helvetica 55 Roman"/>
              <a:ea typeface="DFKai-SB" pitchFamily="65" charset="-120"/>
            </a:endParaRPr>
          </a:p>
          <a:p>
            <a:pPr marL="571500" lvl="1">
              <a:spcBef>
                <a:spcPct val="20000"/>
              </a:spcBef>
            </a:pPr>
            <a:endParaRPr lang="zh-TW" altLang="en-US" b="0" dirty="0">
              <a:solidFill>
                <a:srgbClr val="00506E"/>
              </a:solidFill>
              <a:latin typeface="Helvetica 55 Roman"/>
              <a:ea typeface="DFKai-SB" pitchFamily="65" charset="-120"/>
            </a:endParaRPr>
          </a:p>
          <a:p>
            <a:pPr marL="571500" lvl="1">
              <a:spcBef>
                <a:spcPct val="20000"/>
              </a:spcBef>
            </a:pPr>
            <a:r>
              <a:rPr lang="en-US" altLang="zh-TW" dirty="0" smtClean="0">
                <a:solidFill>
                  <a:srgbClr val="00506E"/>
                </a:solidFill>
                <a:latin typeface="Helvetica 55 Roman"/>
                <a:ea typeface="DFKai-SB" pitchFamily="65" charset="-120"/>
              </a:rPr>
              <a:t>	PCB </a:t>
            </a:r>
            <a:r>
              <a:rPr lang="zh-TW" altLang="en-US" dirty="0" smtClean="0">
                <a:solidFill>
                  <a:srgbClr val="00506E"/>
                </a:solidFill>
                <a:latin typeface="Helvetica 55 Roman"/>
                <a:ea typeface="DFKai-SB" pitchFamily="65" charset="-120"/>
              </a:rPr>
              <a:t>板號說明如下： 西元年度後兩碼 </a:t>
            </a:r>
            <a:r>
              <a:rPr lang="en-US" altLang="zh-TW" dirty="0" smtClean="0">
                <a:solidFill>
                  <a:srgbClr val="00506E"/>
                </a:solidFill>
                <a:latin typeface="Helvetica 55 Roman"/>
                <a:ea typeface="DFKai-SB" pitchFamily="65" charset="-120"/>
              </a:rPr>
              <a:t>( 06 , 07 )</a:t>
            </a:r>
          </a:p>
          <a:p>
            <a:pPr marL="571500" lvl="1">
              <a:spcBef>
                <a:spcPct val="20000"/>
              </a:spcBef>
            </a:pPr>
            <a:endParaRPr lang="en-US" altLang="zh-TW" dirty="0" smtClean="0">
              <a:solidFill>
                <a:srgbClr val="00506E"/>
              </a:solidFill>
              <a:latin typeface="Helvetica 55 Roman"/>
              <a:ea typeface="DFKai-SB" pitchFamily="65" charset="-120"/>
            </a:endParaRPr>
          </a:p>
          <a:p>
            <a:pPr marL="571500" lvl="1">
              <a:spcBef>
                <a:spcPct val="20000"/>
              </a:spcBef>
            </a:pPr>
            <a:endParaRPr lang="en-US" altLang="zh-TW" dirty="0" smtClean="0">
              <a:solidFill>
                <a:srgbClr val="00506E"/>
              </a:solidFill>
              <a:latin typeface="Helvetica 55 Roman"/>
              <a:ea typeface="DFKai-SB" pitchFamily="65" charset="-120"/>
            </a:endParaRPr>
          </a:p>
          <a:p>
            <a:pPr marL="571500" lvl="1">
              <a:spcBef>
                <a:spcPct val="20000"/>
              </a:spcBef>
            </a:pPr>
            <a:endParaRPr lang="en-US" altLang="zh-TW" dirty="0" smtClean="0">
              <a:solidFill>
                <a:srgbClr val="00506E"/>
              </a:solidFill>
              <a:latin typeface="Helvetica 55 Roman"/>
              <a:ea typeface="DFKai-SB" pitchFamily="65" charset="-120"/>
            </a:endParaRPr>
          </a:p>
          <a:p>
            <a:pPr marL="571500" lvl="1">
              <a:spcBef>
                <a:spcPct val="20000"/>
              </a:spcBef>
            </a:pPr>
            <a:r>
              <a:rPr lang="en-US" altLang="zh-TW" dirty="0" smtClean="0">
                <a:solidFill>
                  <a:srgbClr val="00506E"/>
                </a:solidFill>
                <a:latin typeface="Helvetica 55 Roman"/>
                <a:ea typeface="DFKai-SB" pitchFamily="65" charset="-120"/>
              </a:rPr>
              <a:t> </a:t>
            </a:r>
          </a:p>
          <a:p>
            <a:pPr marL="571500" lvl="1">
              <a:spcBef>
                <a:spcPct val="20000"/>
              </a:spcBef>
            </a:pPr>
            <a:endParaRPr lang="en-US" altLang="zh-TW" dirty="0" smtClean="0">
              <a:solidFill>
                <a:srgbClr val="00506E"/>
              </a:solidFill>
              <a:latin typeface="Helvetica 55 Roman"/>
              <a:ea typeface="DFKai-SB" pitchFamily="65" charset="-120"/>
            </a:endParaRPr>
          </a:p>
          <a:p>
            <a:pPr marL="571500" lvl="1">
              <a:spcBef>
                <a:spcPct val="20000"/>
              </a:spcBef>
            </a:pPr>
            <a:r>
              <a:rPr lang="zh-TW" altLang="en-US" dirty="0" smtClean="0">
                <a:solidFill>
                  <a:srgbClr val="00506E"/>
                </a:solidFill>
                <a:latin typeface="Helvetica 55 Roman"/>
                <a:ea typeface="DFKai-SB" pitchFamily="65" charset="-120"/>
              </a:rPr>
              <a:t>全新 </a:t>
            </a:r>
            <a:r>
              <a:rPr lang="en-US" altLang="zh-TW" dirty="0" smtClean="0">
                <a:solidFill>
                  <a:srgbClr val="00506E"/>
                </a:solidFill>
                <a:latin typeface="Helvetica 55 Roman"/>
                <a:ea typeface="DFKai-SB" pitchFamily="65" charset="-120"/>
              </a:rPr>
              <a:t>PCB </a:t>
            </a:r>
            <a:r>
              <a:rPr lang="zh-TW" altLang="en-US" dirty="0" smtClean="0">
                <a:solidFill>
                  <a:srgbClr val="00506E"/>
                </a:solidFill>
                <a:latin typeface="Helvetica 55 Roman"/>
                <a:ea typeface="DFKai-SB" pitchFamily="65" charset="-120"/>
              </a:rPr>
              <a:t>必需附予板號及 </a:t>
            </a:r>
            <a:r>
              <a:rPr lang="en-US" altLang="zh-TW" dirty="0" smtClean="0">
                <a:solidFill>
                  <a:srgbClr val="00506E"/>
                </a:solidFill>
                <a:latin typeface="Helvetica 55 Roman"/>
                <a:ea typeface="DFKai-SB" pitchFamily="65" charset="-120"/>
              </a:rPr>
              <a:t>-SA (Sample A) </a:t>
            </a:r>
            <a:r>
              <a:rPr lang="zh-TW" altLang="en-US" dirty="0" smtClean="0">
                <a:solidFill>
                  <a:srgbClr val="00506E"/>
                </a:solidFill>
                <a:latin typeface="Helvetica 55 Roman"/>
                <a:ea typeface="DFKai-SB" pitchFamily="65" charset="-120"/>
              </a:rPr>
              <a:t>版本，爾後修改版本依序為 </a:t>
            </a:r>
            <a:r>
              <a:rPr lang="en-US" altLang="zh-TW" dirty="0" smtClean="0">
                <a:solidFill>
                  <a:srgbClr val="00506E"/>
                </a:solidFill>
                <a:latin typeface="Helvetica 55 Roman"/>
                <a:ea typeface="DFKai-SB" pitchFamily="65" charset="-120"/>
              </a:rPr>
              <a:t>-SB</a:t>
            </a:r>
            <a:r>
              <a:rPr lang="zh-TW" altLang="en-US" dirty="0" smtClean="0">
                <a:solidFill>
                  <a:srgbClr val="00506E"/>
                </a:solidFill>
                <a:latin typeface="Helvetica 55 Roman"/>
                <a:ea typeface="DFKai-SB" pitchFamily="65" charset="-120"/>
              </a:rPr>
              <a:t>、</a:t>
            </a:r>
            <a:r>
              <a:rPr lang="en-US" altLang="zh-TW" dirty="0" smtClean="0">
                <a:solidFill>
                  <a:srgbClr val="00506E"/>
                </a:solidFill>
                <a:latin typeface="Helvetica 55 Roman"/>
                <a:ea typeface="DFKai-SB" pitchFamily="65" charset="-120"/>
              </a:rPr>
              <a:t>-SC</a:t>
            </a:r>
            <a:r>
              <a:rPr lang="zh-TW" altLang="en-US" dirty="0" smtClean="0">
                <a:solidFill>
                  <a:srgbClr val="00506E"/>
                </a:solidFill>
                <a:latin typeface="Helvetica 55 Roman"/>
                <a:ea typeface="DFKai-SB" pitchFamily="65" charset="-120"/>
              </a:rPr>
              <a:t>，或 </a:t>
            </a:r>
            <a:r>
              <a:rPr lang="en-US" altLang="zh-TW" dirty="0" smtClean="0">
                <a:solidFill>
                  <a:srgbClr val="00506E"/>
                </a:solidFill>
                <a:latin typeface="Helvetica 55 Roman"/>
                <a:ea typeface="DFKai-SB" pitchFamily="65" charset="-120"/>
              </a:rPr>
              <a:t>-1A </a:t>
            </a:r>
            <a:r>
              <a:rPr lang="zh-TW" altLang="en-US" dirty="0" smtClean="0">
                <a:solidFill>
                  <a:srgbClr val="00506E"/>
                </a:solidFill>
                <a:latin typeface="Helvetica 55 Roman"/>
                <a:ea typeface="DFKai-SB" pitchFamily="65" charset="-120"/>
              </a:rPr>
              <a:t>、</a:t>
            </a:r>
            <a:r>
              <a:rPr lang="en-US" altLang="zh-TW" dirty="0" smtClean="0">
                <a:solidFill>
                  <a:srgbClr val="00506E"/>
                </a:solidFill>
                <a:latin typeface="Helvetica 55 Roman"/>
                <a:ea typeface="DFKai-SB" pitchFamily="65" charset="-120"/>
              </a:rPr>
              <a:t>-1B </a:t>
            </a:r>
            <a:r>
              <a:rPr lang="zh-TW" altLang="en-US" dirty="0" smtClean="0">
                <a:solidFill>
                  <a:srgbClr val="00506E"/>
                </a:solidFill>
                <a:latin typeface="Helvetica 55 Roman"/>
                <a:ea typeface="DFKai-SB" pitchFamily="65" charset="-120"/>
              </a:rPr>
              <a:t>、</a:t>
            </a:r>
            <a:r>
              <a:rPr lang="en-US" altLang="zh-TW" dirty="0" smtClean="0">
                <a:solidFill>
                  <a:srgbClr val="00506E"/>
                </a:solidFill>
                <a:latin typeface="Helvetica 55 Roman"/>
                <a:ea typeface="DFKai-SB" pitchFamily="65" charset="-120"/>
              </a:rPr>
              <a:t>-1C ...</a:t>
            </a:r>
            <a:r>
              <a:rPr lang="zh-TW" altLang="en-US" dirty="0" smtClean="0">
                <a:solidFill>
                  <a:srgbClr val="00506E"/>
                </a:solidFill>
                <a:latin typeface="Helvetica 55 Roman"/>
                <a:ea typeface="DFKai-SB" pitchFamily="65" charset="-120"/>
              </a:rPr>
              <a:t>等，量產時版本必需為 </a:t>
            </a:r>
            <a:r>
              <a:rPr lang="en-US" altLang="zh-TW" dirty="0" smtClean="0">
                <a:solidFill>
                  <a:srgbClr val="00506E"/>
                </a:solidFill>
                <a:latin typeface="Helvetica 55 Roman"/>
                <a:ea typeface="DFKai-SB" pitchFamily="65" charset="-120"/>
              </a:rPr>
              <a:t>-1</a:t>
            </a:r>
            <a:r>
              <a:rPr lang="zh-TW" altLang="en-US" dirty="0" smtClean="0">
                <a:solidFill>
                  <a:srgbClr val="00506E"/>
                </a:solidFill>
                <a:latin typeface="Helvetica 55 Roman"/>
                <a:ea typeface="DFKai-SB" pitchFamily="65" charset="-120"/>
              </a:rPr>
              <a:t>、</a:t>
            </a:r>
            <a:r>
              <a:rPr lang="en-US" altLang="zh-TW" dirty="0" smtClean="0">
                <a:solidFill>
                  <a:srgbClr val="00506E"/>
                </a:solidFill>
                <a:latin typeface="Helvetica 55 Roman"/>
                <a:ea typeface="DFKai-SB" pitchFamily="65" charset="-120"/>
              </a:rPr>
              <a:t>-2</a:t>
            </a:r>
            <a:r>
              <a:rPr lang="zh-TW" altLang="en-US" dirty="0" smtClean="0">
                <a:solidFill>
                  <a:srgbClr val="00506E"/>
                </a:solidFill>
                <a:latin typeface="Helvetica 55 Roman"/>
                <a:ea typeface="DFKai-SB" pitchFamily="65" charset="-120"/>
              </a:rPr>
              <a:t>、</a:t>
            </a:r>
            <a:r>
              <a:rPr lang="en-US" altLang="zh-TW" dirty="0" smtClean="0">
                <a:solidFill>
                  <a:srgbClr val="00506E"/>
                </a:solidFill>
                <a:latin typeface="Helvetica 55 Roman"/>
                <a:ea typeface="DFKai-SB" pitchFamily="65" charset="-120"/>
              </a:rPr>
              <a:t>-3</a:t>
            </a:r>
            <a:r>
              <a:rPr lang="zh-TW" altLang="en-US" dirty="0" smtClean="0">
                <a:solidFill>
                  <a:srgbClr val="00506E"/>
                </a:solidFill>
                <a:latin typeface="Helvetica 55 Roman"/>
                <a:ea typeface="DFKai-SB" pitchFamily="65" charset="-120"/>
              </a:rPr>
              <a:t>等  </a:t>
            </a:r>
          </a:p>
          <a:p>
            <a:pPr marL="571500" lvl="1">
              <a:spcBef>
                <a:spcPct val="20000"/>
              </a:spcBef>
            </a:pPr>
            <a:endParaRPr lang="en-US" altLang="zh-TW" dirty="0" smtClean="0">
              <a:solidFill>
                <a:srgbClr val="00506E"/>
              </a:solidFill>
              <a:latin typeface="Helvetica 55 Roman"/>
              <a:ea typeface="DFKai-SB" pitchFamily="65" charset="-120"/>
            </a:endParaRPr>
          </a:p>
          <a:p>
            <a:pPr marL="571500" lvl="1">
              <a:spcBef>
                <a:spcPct val="20000"/>
              </a:spcBef>
            </a:pPr>
            <a:endParaRPr lang="zh-TW" altLang="en-US" dirty="0">
              <a:solidFill>
                <a:srgbClr val="00506E"/>
              </a:solidFill>
              <a:latin typeface="Helvetica 55 Roman"/>
              <a:ea typeface="DFKai-SB" pitchFamily="65" charset="-12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95536" y="366564"/>
            <a:ext cx="6840760" cy="438572"/>
          </a:xfrm>
          <a:prstGeom prst="rect">
            <a:avLst/>
          </a:prstGeom>
        </p:spPr>
        <p:txBody>
          <a:bodyPr/>
          <a:lstStyle/>
          <a:p>
            <a:endParaRPr lang="en-US" altLang="zh-CN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958852"/>
            <a:ext cx="49244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95536" y="366564"/>
            <a:ext cx="4320480" cy="438572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altLang="zh-TW" sz="2200" dirty="0" smtClean="0">
                <a:ea typeface="DFKai-SB" pitchFamily="65" charset="-120"/>
              </a:rPr>
              <a:t>Text marking for silk layer</a:t>
            </a:r>
            <a:endParaRPr lang="zh-TW" altLang="en-US" sz="2200" dirty="0"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4" name="Text Box 4"/>
          <p:cNvSpPr txBox="1">
            <a:spLocks noChangeArrowheads="1"/>
          </p:cNvSpPr>
          <p:nvPr/>
        </p:nvSpPr>
        <p:spPr bwMode="auto">
          <a:xfrm>
            <a:off x="467544" y="294556"/>
            <a:ext cx="64294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200" b="1" dirty="0" smtClean="0">
                <a:ea typeface="DFKai-SB" pitchFamily="65" charset="-120"/>
              </a:rPr>
              <a:t>PCB </a:t>
            </a:r>
            <a:r>
              <a:rPr lang="en-US" altLang="zh-TW" sz="2200" dirty="0" err="1" smtClean="0">
                <a:ea typeface="DFKai-SB" pitchFamily="65" charset="-120"/>
              </a:rPr>
              <a:t>Fiducial</a:t>
            </a:r>
            <a:r>
              <a:rPr lang="en-US" altLang="zh-TW" sz="2200" dirty="0" smtClean="0">
                <a:ea typeface="DFKai-SB" pitchFamily="65" charset="-120"/>
              </a:rPr>
              <a:t> Mark design</a:t>
            </a:r>
            <a:endParaRPr lang="zh-TW" altLang="en-US" sz="2200" b="1" dirty="0">
              <a:ea typeface="DFKai-SB" pitchFamily="65" charset="-120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4" name="TextBox 53"/>
          <p:cNvSpPr txBox="1"/>
          <p:nvPr/>
        </p:nvSpPr>
        <p:spPr>
          <a:xfrm>
            <a:off x="539552" y="870620"/>
            <a:ext cx="748883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00000"/>
              </a:lnSpc>
              <a:buClr>
                <a:srgbClr val="FFC000"/>
              </a:buClr>
              <a:buFont typeface="Wingdings" pitchFamily="2" charset="2"/>
              <a:buChar char="l"/>
            </a:pPr>
            <a:r>
              <a:rPr lang="en-US" altLang="zh-CN" sz="2000" dirty="0" smtClean="0">
                <a:latin typeface="+mj-lt"/>
                <a:ea typeface="DFKai-SB" pitchFamily="65" charset="-120"/>
              </a:rPr>
              <a:t>The current situation: Many projects did not design </a:t>
            </a:r>
            <a:r>
              <a:rPr lang="en-US" altLang="zh-CN" sz="2000" dirty="0" err="1" smtClean="0">
                <a:latin typeface="+mj-lt"/>
                <a:ea typeface="DFKai-SB" pitchFamily="65" charset="-120"/>
              </a:rPr>
              <a:t>fiducial</a:t>
            </a:r>
            <a:r>
              <a:rPr lang="en-US" altLang="zh-CN" sz="2000" dirty="0" smtClean="0">
                <a:latin typeface="+mj-lt"/>
                <a:ea typeface="DFKai-SB" pitchFamily="65" charset="-120"/>
              </a:rPr>
              <a:t> mark-in, the machine can not  recognize to position, cause no high precision print/mounted </a:t>
            </a:r>
          </a:p>
          <a:p>
            <a:pPr marL="514350" indent="-514350">
              <a:lnSpc>
                <a:spcPct val="100000"/>
              </a:lnSpc>
            </a:pPr>
            <a:endParaRPr lang="zh-CN" altLang="en-US" sz="2600" dirty="0" smtClean="0">
              <a:latin typeface="+mj-lt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950740"/>
            <a:ext cx="5472608" cy="3699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4" name="Text Box 4"/>
          <p:cNvSpPr txBox="1">
            <a:spLocks noChangeArrowheads="1"/>
          </p:cNvSpPr>
          <p:nvPr/>
        </p:nvSpPr>
        <p:spPr bwMode="auto">
          <a:xfrm>
            <a:off x="500034" y="247628"/>
            <a:ext cx="64294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200" b="1" dirty="0" smtClean="0">
                <a:ea typeface="DFKai-SB" pitchFamily="65" charset="-120"/>
              </a:rPr>
              <a:t>PCB </a:t>
            </a:r>
            <a:r>
              <a:rPr lang="en-US" altLang="zh-TW" sz="2200" dirty="0" err="1" smtClean="0">
                <a:ea typeface="DFKai-SB" pitchFamily="65" charset="-120"/>
              </a:rPr>
              <a:t>Fiducial</a:t>
            </a:r>
            <a:r>
              <a:rPr lang="en-US" altLang="zh-TW" sz="2200" dirty="0" smtClean="0">
                <a:ea typeface="DFKai-SB" pitchFamily="65" charset="-120"/>
              </a:rPr>
              <a:t> Mark design</a:t>
            </a:r>
            <a:endParaRPr lang="zh-TW" altLang="en-US" sz="2200" b="1" dirty="0">
              <a:ea typeface="DFKai-SB" pitchFamily="65" charset="-120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2" name="组合 24"/>
          <p:cNvGrpSpPr/>
          <p:nvPr/>
        </p:nvGrpSpPr>
        <p:grpSpPr>
          <a:xfrm>
            <a:off x="4860032" y="2598812"/>
            <a:ext cx="3096344" cy="1647543"/>
            <a:chOff x="5292080" y="2670820"/>
            <a:chExt cx="3096344" cy="164754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50841" t="37325" r="35343" b="41066"/>
            <a:stretch>
              <a:fillRect/>
            </a:stretch>
          </p:blipFill>
          <p:spPr bwMode="auto">
            <a:xfrm>
              <a:off x="5292080" y="2670820"/>
              <a:ext cx="1872208" cy="1647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" name="Group 1"/>
            <p:cNvGrpSpPr>
              <a:grpSpLocks noChangeAspect="1"/>
            </p:cNvGrpSpPr>
            <p:nvPr/>
          </p:nvGrpSpPr>
          <p:grpSpPr bwMode="auto">
            <a:xfrm>
              <a:off x="5737299" y="2887055"/>
              <a:ext cx="2651125" cy="1223783"/>
              <a:chOff x="2911" y="7217"/>
              <a:chExt cx="4176" cy="1926"/>
            </a:xfrm>
          </p:grpSpPr>
          <p:sp>
            <p:nvSpPr>
              <p:cNvPr id="3085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2911" y="7330"/>
                <a:ext cx="4176" cy="1584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4" name="Text Box 12"/>
              <p:cNvSpPr txBox="1">
                <a:spLocks noChangeArrowheads="1"/>
              </p:cNvSpPr>
              <p:nvPr/>
            </p:nvSpPr>
            <p:spPr bwMode="auto">
              <a:xfrm>
                <a:off x="4938" y="7897"/>
                <a:ext cx="448" cy="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D</a:t>
                </a:r>
                <a:endParaRPr kumimoji="0" lang="en-US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3083" name="Text Box 11"/>
              <p:cNvSpPr txBox="1">
                <a:spLocks noChangeArrowheads="1"/>
              </p:cNvSpPr>
              <p:nvPr/>
            </p:nvSpPr>
            <p:spPr bwMode="auto">
              <a:xfrm>
                <a:off x="5791" y="7810"/>
                <a:ext cx="1200" cy="7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d= 1.0mm</a:t>
                </a:r>
                <a:endParaRPr kumimoji="0" lang="en-US" altLang="zh-CN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D=3.0mm</a:t>
                </a:r>
                <a:endParaRPr kumimoji="0" lang="en-US" altLang="zh-CN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3080" name="Line 8"/>
              <p:cNvSpPr>
                <a:spLocks noChangeShapeType="1"/>
              </p:cNvSpPr>
              <p:nvPr/>
            </p:nvSpPr>
            <p:spPr bwMode="auto">
              <a:xfrm>
                <a:off x="3631" y="8462"/>
                <a:ext cx="120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9" name="Line 7"/>
              <p:cNvSpPr>
                <a:spLocks noChangeShapeType="1"/>
              </p:cNvSpPr>
              <p:nvPr/>
            </p:nvSpPr>
            <p:spPr bwMode="auto">
              <a:xfrm>
                <a:off x="4591" y="7887"/>
                <a:ext cx="1" cy="57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triangle" w="sm" len="med"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8" name="Line 6"/>
              <p:cNvSpPr>
                <a:spLocks noChangeShapeType="1"/>
              </p:cNvSpPr>
              <p:nvPr/>
            </p:nvSpPr>
            <p:spPr bwMode="auto">
              <a:xfrm flipV="1">
                <a:off x="3631" y="7858"/>
                <a:ext cx="1134" cy="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7" name="Line 5"/>
              <p:cNvSpPr>
                <a:spLocks noChangeShapeType="1"/>
              </p:cNvSpPr>
              <p:nvPr/>
            </p:nvSpPr>
            <p:spPr bwMode="auto">
              <a:xfrm>
                <a:off x="3571" y="7217"/>
                <a:ext cx="1609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6" name="Line 4"/>
              <p:cNvSpPr>
                <a:spLocks noChangeShapeType="1"/>
              </p:cNvSpPr>
              <p:nvPr/>
            </p:nvSpPr>
            <p:spPr bwMode="auto">
              <a:xfrm>
                <a:off x="3578" y="9142"/>
                <a:ext cx="1728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5" name="Text Box 3"/>
              <p:cNvSpPr txBox="1">
                <a:spLocks noChangeArrowheads="1"/>
              </p:cNvSpPr>
              <p:nvPr/>
            </p:nvSpPr>
            <p:spPr bwMode="auto">
              <a:xfrm>
                <a:off x="4679" y="8030"/>
                <a:ext cx="253" cy="4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d</a:t>
                </a:r>
                <a:endParaRPr kumimoji="0" lang="en-US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3074" name="Line 2"/>
              <p:cNvSpPr>
                <a:spLocks noChangeShapeType="1"/>
              </p:cNvSpPr>
              <p:nvPr/>
            </p:nvSpPr>
            <p:spPr bwMode="auto">
              <a:xfrm flipH="1">
                <a:off x="4932" y="7217"/>
                <a:ext cx="0" cy="181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triangle" w="sm" len="med"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 rot="5400000">
            <a:off x="383555" y="-78411"/>
            <a:ext cx="4345388" cy="5329538"/>
            <a:chOff x="2341" y="3374"/>
            <a:chExt cx="4343" cy="5326"/>
          </a:xfrm>
        </p:grpSpPr>
        <p:sp>
          <p:nvSpPr>
            <p:cNvPr id="1064" name="AutoShape 40"/>
            <p:cNvSpPr>
              <a:spLocks noChangeAspect="1" noChangeArrowheads="1" noTextEdit="1"/>
            </p:cNvSpPr>
            <p:nvPr/>
          </p:nvSpPr>
          <p:spPr bwMode="auto">
            <a:xfrm>
              <a:off x="2341" y="4167"/>
              <a:ext cx="4343" cy="360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" name="Text Box 39"/>
            <p:cNvSpPr txBox="1">
              <a:spLocks noChangeArrowheads="1"/>
            </p:cNvSpPr>
            <p:nvPr/>
          </p:nvSpPr>
          <p:spPr bwMode="auto">
            <a:xfrm rot="16200000">
              <a:off x="2734" y="3950"/>
              <a:ext cx="14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zh-CN" altLang="zh-CN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rPr>
                <a:t>≥</a:t>
              </a:r>
              <a:r>
                <a:rPr lang="en-US" altLang="zh-CN" sz="900" b="0" dirty="0" smtClean="0">
                  <a:latin typeface="Arial" pitchFamily="34" charset="0"/>
                  <a:cs typeface="宋体" pitchFamily="2" charset="-122"/>
                </a:rPr>
                <a:t>4</a:t>
              </a:r>
              <a:r>
                <a:rPr kumimoji="0" lang="en-US" altLang="zh-CN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rPr>
                <a:t>.0mm</a:t>
              </a:r>
              <a:endPara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062" name="Text Box 38"/>
            <p:cNvSpPr txBox="1">
              <a:spLocks noChangeArrowheads="1"/>
            </p:cNvSpPr>
            <p:nvPr/>
          </p:nvSpPr>
          <p:spPr bwMode="auto">
            <a:xfrm rot="16200000">
              <a:off x="5484" y="7715"/>
              <a:ext cx="1584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zh-CN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rPr>
                <a:t>H≥L</a:t>
              </a:r>
              <a:r>
                <a:rPr kumimoji="0" lang="zh-CN" alt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rPr>
                <a:t>＋</a:t>
              </a:r>
              <a:r>
                <a:rPr kumimoji="0" lang="en-US" altLang="zh-CN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rPr>
                <a:t>5.0mm</a:t>
              </a:r>
              <a:endPara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061" name="Rectangle 37"/>
            <p:cNvSpPr>
              <a:spLocks noChangeArrowheads="1"/>
            </p:cNvSpPr>
            <p:nvPr/>
          </p:nvSpPr>
          <p:spPr bwMode="auto">
            <a:xfrm>
              <a:off x="3601" y="4711"/>
              <a:ext cx="1217" cy="888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" name="Rectangle 36"/>
            <p:cNvSpPr>
              <a:spLocks noChangeArrowheads="1"/>
            </p:cNvSpPr>
            <p:nvPr/>
          </p:nvSpPr>
          <p:spPr bwMode="auto">
            <a:xfrm>
              <a:off x="4828" y="4711"/>
              <a:ext cx="1216" cy="88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" name="Rectangle 35"/>
            <p:cNvSpPr>
              <a:spLocks noChangeArrowheads="1"/>
            </p:cNvSpPr>
            <p:nvPr/>
          </p:nvSpPr>
          <p:spPr bwMode="auto">
            <a:xfrm>
              <a:off x="3601" y="5600"/>
              <a:ext cx="1217" cy="88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" name="Rectangle 34"/>
            <p:cNvSpPr>
              <a:spLocks noChangeArrowheads="1"/>
            </p:cNvSpPr>
            <p:nvPr/>
          </p:nvSpPr>
          <p:spPr bwMode="auto">
            <a:xfrm>
              <a:off x="4828" y="5600"/>
              <a:ext cx="1216" cy="88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3601" y="6502"/>
              <a:ext cx="1217" cy="88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6" name="Rectangle 32"/>
            <p:cNvSpPr>
              <a:spLocks noChangeArrowheads="1"/>
            </p:cNvSpPr>
            <p:nvPr/>
          </p:nvSpPr>
          <p:spPr bwMode="auto">
            <a:xfrm>
              <a:off x="4828" y="6502"/>
              <a:ext cx="1216" cy="88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6036" y="4709"/>
              <a:ext cx="285" cy="26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" y="0"/>
                </a:cxn>
                <a:cxn ang="0">
                  <a:pos x="434" y="120"/>
                </a:cxn>
                <a:cxn ang="0">
                  <a:pos x="434" y="3480"/>
                </a:cxn>
                <a:cxn ang="0">
                  <a:pos x="314" y="3600"/>
                </a:cxn>
                <a:cxn ang="0">
                  <a:pos x="0" y="3600"/>
                </a:cxn>
                <a:cxn ang="0">
                  <a:pos x="0" y="0"/>
                </a:cxn>
              </a:cxnLst>
              <a:rect l="0" t="0" r="r" b="b"/>
              <a:pathLst>
                <a:path w="434" h="3600">
                  <a:moveTo>
                    <a:pt x="0" y="0"/>
                  </a:moveTo>
                  <a:lnTo>
                    <a:pt x="314" y="0"/>
                  </a:lnTo>
                  <a:lnTo>
                    <a:pt x="434" y="120"/>
                  </a:lnTo>
                  <a:lnTo>
                    <a:pt x="434" y="3480"/>
                  </a:lnTo>
                  <a:lnTo>
                    <a:pt x="314" y="3600"/>
                  </a:lnTo>
                  <a:lnTo>
                    <a:pt x="0" y="3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 flipH="1">
              <a:off x="3307" y="4708"/>
              <a:ext cx="285" cy="26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" y="0"/>
                </a:cxn>
                <a:cxn ang="0">
                  <a:pos x="434" y="120"/>
                </a:cxn>
                <a:cxn ang="0">
                  <a:pos x="434" y="3480"/>
                </a:cxn>
                <a:cxn ang="0">
                  <a:pos x="314" y="3600"/>
                </a:cxn>
                <a:cxn ang="0">
                  <a:pos x="0" y="3600"/>
                </a:cxn>
                <a:cxn ang="0">
                  <a:pos x="0" y="0"/>
                </a:cxn>
              </a:cxnLst>
              <a:rect l="0" t="0" r="r" b="b"/>
              <a:pathLst>
                <a:path w="434" h="3600">
                  <a:moveTo>
                    <a:pt x="0" y="0"/>
                  </a:moveTo>
                  <a:lnTo>
                    <a:pt x="314" y="0"/>
                  </a:lnTo>
                  <a:lnTo>
                    <a:pt x="434" y="120"/>
                  </a:lnTo>
                  <a:lnTo>
                    <a:pt x="434" y="3480"/>
                  </a:lnTo>
                  <a:lnTo>
                    <a:pt x="314" y="3600"/>
                  </a:lnTo>
                  <a:lnTo>
                    <a:pt x="0" y="3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3438" y="4869"/>
              <a:ext cx="79" cy="8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3701" y="4828"/>
              <a:ext cx="79" cy="8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4620" y="5471"/>
              <a:ext cx="79" cy="8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3438" y="7101"/>
              <a:ext cx="79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6119" y="6757"/>
              <a:ext cx="79" cy="8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 flipV="1">
              <a:off x="3301" y="4438"/>
              <a:ext cx="1" cy="4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auto">
            <a:xfrm flipV="1">
              <a:off x="3453" y="4432"/>
              <a:ext cx="1" cy="4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5" name="Line 21"/>
            <p:cNvSpPr>
              <a:spLocks noChangeShapeType="1"/>
            </p:cNvSpPr>
            <p:nvPr/>
          </p:nvSpPr>
          <p:spPr bwMode="auto">
            <a:xfrm>
              <a:off x="3121" y="4525"/>
              <a:ext cx="17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med"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4" name="Line 20"/>
            <p:cNvSpPr>
              <a:spLocks noChangeShapeType="1"/>
            </p:cNvSpPr>
            <p:nvPr/>
          </p:nvSpPr>
          <p:spPr bwMode="auto">
            <a:xfrm flipH="1">
              <a:off x="3036" y="4705"/>
              <a:ext cx="3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3" name="Line 19"/>
            <p:cNvSpPr>
              <a:spLocks noChangeShapeType="1"/>
            </p:cNvSpPr>
            <p:nvPr/>
          </p:nvSpPr>
          <p:spPr bwMode="auto">
            <a:xfrm flipH="1">
              <a:off x="3027" y="4921"/>
              <a:ext cx="42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0" name="Line 16"/>
            <p:cNvSpPr>
              <a:spLocks noChangeShapeType="1"/>
            </p:cNvSpPr>
            <p:nvPr/>
          </p:nvSpPr>
          <p:spPr bwMode="auto">
            <a:xfrm flipH="1">
              <a:off x="6180" y="6829"/>
              <a:ext cx="0" cy="55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med"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 rot="5400000">
              <a:off x="5922" y="7101"/>
              <a:ext cx="674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H</a:t>
              </a:r>
              <a:endPara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036" name="Line 12"/>
            <p:cNvSpPr>
              <a:spLocks noChangeShapeType="1"/>
            </p:cNvSpPr>
            <p:nvPr/>
          </p:nvSpPr>
          <p:spPr bwMode="auto">
            <a:xfrm rot="-10800000">
              <a:off x="3469" y="4525"/>
              <a:ext cx="18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med"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 rot="-5400000">
              <a:off x="2952" y="5023"/>
              <a:ext cx="21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med"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 rot="-16200000">
              <a:off x="2943" y="4605"/>
              <a:ext cx="2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med"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5" name="Line 19"/>
          <p:cNvSpPr>
            <a:spLocks noChangeShapeType="1"/>
          </p:cNvSpPr>
          <p:nvPr/>
        </p:nvSpPr>
        <p:spPr bwMode="auto">
          <a:xfrm rot="5400000" flipH="1">
            <a:off x="1576799" y="4441884"/>
            <a:ext cx="37377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" name="Line 19"/>
          <p:cNvSpPr>
            <a:spLocks noChangeShapeType="1"/>
          </p:cNvSpPr>
          <p:nvPr/>
        </p:nvSpPr>
        <p:spPr bwMode="auto">
          <a:xfrm rot="5400000" flipH="1">
            <a:off x="1000736" y="4441884"/>
            <a:ext cx="37377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" name="Text Box 14"/>
          <p:cNvSpPr txBox="1">
            <a:spLocks noChangeArrowheads="1"/>
          </p:cNvSpPr>
          <p:nvPr/>
        </p:nvSpPr>
        <p:spPr bwMode="auto">
          <a:xfrm>
            <a:off x="3276185" y="892229"/>
            <a:ext cx="503727" cy="33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323528" y="4615036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l"/>
            </a:pPr>
            <a:r>
              <a:rPr lang="en-US" altLang="zh-TW" dirty="0" smtClean="0">
                <a:latin typeface="+mj-lt"/>
                <a:ea typeface="DFKai-SB" pitchFamily="65" charset="-120"/>
              </a:rPr>
              <a:t> Three </a:t>
            </a:r>
            <a:r>
              <a:rPr lang="en-US" altLang="zh-TW" dirty="0" err="1" smtClean="0">
                <a:latin typeface="+mj-lt"/>
                <a:ea typeface="DFKai-SB" pitchFamily="65" charset="-120"/>
              </a:rPr>
              <a:t>fiducial</a:t>
            </a:r>
            <a:r>
              <a:rPr lang="en-US" altLang="zh-TW" dirty="0" smtClean="0">
                <a:latin typeface="+mj-lt"/>
                <a:ea typeface="DFKai-SB" pitchFamily="65" charset="-120"/>
              </a:rPr>
              <a:t> mark-out located diagonally on board, and do follow related dimension requirement . </a:t>
            </a:r>
            <a:r>
              <a:rPr lang="en-US" altLang="zh-TW" dirty="0" err="1" smtClean="0">
                <a:latin typeface="+mj-lt"/>
                <a:ea typeface="DFKai-SB" pitchFamily="65" charset="-120"/>
              </a:rPr>
              <a:t>fiducial</a:t>
            </a:r>
            <a:r>
              <a:rPr lang="en-US" altLang="zh-TW" dirty="0" smtClean="0">
                <a:latin typeface="+mj-lt"/>
                <a:ea typeface="DFKai-SB" pitchFamily="65" charset="-120"/>
              </a:rPr>
              <a:t> mark dimension is 1mm(d) and  solder mask is 3mm(D) . The diagonal </a:t>
            </a:r>
            <a:r>
              <a:rPr lang="en-US" altLang="zh-TW" dirty="0" err="1" smtClean="0">
                <a:latin typeface="+mj-lt"/>
                <a:ea typeface="DFKai-SB" pitchFamily="65" charset="-120"/>
              </a:rPr>
              <a:t>fiducial</a:t>
            </a:r>
            <a:r>
              <a:rPr lang="en-US" altLang="zh-TW" dirty="0" smtClean="0">
                <a:latin typeface="+mj-lt"/>
                <a:ea typeface="DFKai-SB" pitchFamily="65" charset="-120"/>
              </a:rPr>
              <a:t> mark should not be symmetrical, it should be keep away at  5 mm.</a:t>
            </a:r>
          </a:p>
          <a:p>
            <a:pPr lvl="1"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l"/>
            </a:pPr>
            <a:r>
              <a:rPr lang="en-US" altLang="zh-TW" dirty="0" smtClean="0">
                <a:latin typeface="+mj-lt"/>
                <a:ea typeface="DFKai-SB" pitchFamily="65" charset="-120"/>
              </a:rPr>
              <a:t> </a:t>
            </a:r>
            <a:r>
              <a:rPr lang="en-US" altLang="zh-TW" dirty="0" err="1" smtClean="0">
                <a:latin typeface="+mj-lt"/>
                <a:ea typeface="DFKai-SB" pitchFamily="65" charset="-120"/>
              </a:rPr>
              <a:t>Fiducial</a:t>
            </a:r>
            <a:r>
              <a:rPr lang="en-US" altLang="zh-TW" dirty="0" smtClean="0">
                <a:latin typeface="+mj-lt"/>
                <a:ea typeface="DFKai-SB" pitchFamily="65" charset="-120"/>
              </a:rPr>
              <a:t> PAD edge keep 4mm distance from the edge of PCB </a:t>
            </a:r>
          </a:p>
          <a:p>
            <a:pPr lvl="1"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l"/>
            </a:pPr>
            <a:r>
              <a:rPr lang="en-US" altLang="zh-TW" dirty="0" smtClean="0">
                <a:latin typeface="+mj-lt"/>
                <a:ea typeface="DFKai-SB" pitchFamily="65" charset="-120"/>
              </a:rPr>
              <a:t>Single board must have </a:t>
            </a:r>
            <a:r>
              <a:rPr lang="en-US" altLang="zh-TW" dirty="0" smtClean="0">
                <a:solidFill>
                  <a:srgbClr val="FF0000"/>
                </a:solidFill>
                <a:latin typeface="+mj-lt"/>
                <a:ea typeface="DFKai-SB" pitchFamily="65" charset="-120"/>
              </a:rPr>
              <a:t>two </a:t>
            </a:r>
            <a:r>
              <a:rPr lang="en-US" altLang="zh-TW" dirty="0" err="1" smtClean="0">
                <a:solidFill>
                  <a:srgbClr val="FF0000"/>
                </a:solidFill>
                <a:latin typeface="+mj-lt"/>
                <a:ea typeface="DFKai-SB" pitchFamily="65" charset="-120"/>
              </a:rPr>
              <a:t>fiducial</a:t>
            </a:r>
            <a:r>
              <a:rPr lang="en-US" altLang="zh-TW" dirty="0" smtClean="0">
                <a:solidFill>
                  <a:srgbClr val="FF0000"/>
                </a:solidFill>
                <a:latin typeface="+mj-lt"/>
                <a:ea typeface="DFKai-SB" pitchFamily="65" charset="-120"/>
              </a:rPr>
              <a:t> mark –in </a:t>
            </a:r>
            <a:r>
              <a:rPr lang="en-US" altLang="zh-TW" dirty="0" smtClean="0">
                <a:latin typeface="+mj-lt"/>
                <a:ea typeface="DFKai-SB" pitchFamily="65" charset="-120"/>
              </a:rPr>
              <a:t>located diagonally on the board.</a:t>
            </a:r>
          </a:p>
        </p:txBody>
      </p:sp>
      <p:sp>
        <p:nvSpPr>
          <p:cNvPr id="69" name="TextBox 68"/>
          <p:cNvSpPr txBox="1"/>
          <p:nvPr/>
        </p:nvSpPr>
        <p:spPr>
          <a:xfrm rot="16200000">
            <a:off x="1727393" y="737700"/>
            <a:ext cx="369332" cy="73353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514350" indent="-514350">
              <a:lnSpc>
                <a:spcPct val="100000"/>
              </a:lnSpc>
            </a:pPr>
            <a:r>
              <a:rPr lang="en-US" altLang="zh-CN" sz="1200" dirty="0" smtClean="0">
                <a:latin typeface="+mj-lt"/>
              </a:rPr>
              <a:t>Mark out</a:t>
            </a:r>
            <a:endParaRPr lang="zh-CN" altLang="en-US" sz="1200" dirty="0" smtClean="0">
              <a:latin typeface="+mj-lt"/>
            </a:endParaRPr>
          </a:p>
        </p:txBody>
      </p:sp>
      <p:cxnSp>
        <p:nvCxnSpPr>
          <p:cNvPr id="71" name="直接箭头连接符 70"/>
          <p:cNvCxnSpPr/>
          <p:nvPr/>
        </p:nvCxnSpPr>
        <p:spPr bwMode="auto">
          <a:xfrm flipH="1">
            <a:off x="1475656" y="1230660"/>
            <a:ext cx="216024" cy="28803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3" name="TextBox 72"/>
          <p:cNvSpPr txBox="1"/>
          <p:nvPr/>
        </p:nvSpPr>
        <p:spPr>
          <a:xfrm rot="16200000">
            <a:off x="3406662" y="2035958"/>
            <a:ext cx="369332" cy="6309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514350" indent="-514350">
              <a:lnSpc>
                <a:spcPct val="100000"/>
              </a:lnSpc>
            </a:pPr>
            <a:r>
              <a:rPr lang="en-US" altLang="zh-CN" sz="1200" dirty="0" smtClean="0">
                <a:latin typeface="+mj-lt"/>
              </a:rPr>
              <a:t>Mark in</a:t>
            </a:r>
            <a:endParaRPr lang="zh-CN" altLang="en-US" sz="1200" dirty="0" smtClean="0">
              <a:latin typeface="+mj-lt"/>
            </a:endParaRPr>
          </a:p>
        </p:txBody>
      </p:sp>
      <p:cxnSp>
        <p:nvCxnSpPr>
          <p:cNvPr id="74" name="直接箭头连接符 73"/>
          <p:cNvCxnSpPr/>
          <p:nvPr/>
        </p:nvCxnSpPr>
        <p:spPr bwMode="auto">
          <a:xfrm flipH="1">
            <a:off x="3131840" y="2454796"/>
            <a:ext cx="216024" cy="28803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331640" y="2094756"/>
            <a:ext cx="6624736" cy="864096"/>
          </a:xfrm>
          <a:prstGeom prst="rect">
            <a:avLst/>
          </a:prstGeom>
        </p:spPr>
        <p:txBody>
          <a:bodyPr/>
          <a:lstStyle/>
          <a:p>
            <a:r>
              <a:rPr lang="en-US" altLang="zh-CN" sz="5000" dirty="0" smtClean="0">
                <a:solidFill>
                  <a:schemeClr val="tx1"/>
                </a:solidFill>
                <a:ea typeface="DFKai-SB" pitchFamily="65" charset="-120"/>
              </a:rPr>
              <a:t>PCB</a:t>
            </a:r>
            <a:r>
              <a:rPr lang="zh-TW" altLang="en-US" sz="5000" dirty="0" smtClean="0">
                <a:solidFill>
                  <a:schemeClr val="tx1"/>
                </a:solidFill>
                <a:ea typeface="DFKai-SB" pitchFamily="65" charset="-120"/>
              </a:rPr>
              <a:t> </a:t>
            </a:r>
            <a:r>
              <a:rPr lang="en-US" altLang="zh-CN" sz="5000" dirty="0" smtClean="0">
                <a:solidFill>
                  <a:schemeClr val="tx1"/>
                </a:solidFill>
                <a:ea typeface="DFKai-SB" pitchFamily="65" charset="-120"/>
              </a:rPr>
              <a:t>Design Guideline</a:t>
            </a:r>
            <a:endParaRPr lang="zh-CN" altLang="en-US" sz="5000" dirty="0">
              <a:solidFill>
                <a:schemeClr val="tx1"/>
              </a:solidFill>
              <a:ea typeface="DFKai-SB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4" name="Text Box 4"/>
          <p:cNvSpPr txBox="1">
            <a:spLocks noChangeArrowheads="1"/>
          </p:cNvSpPr>
          <p:nvPr/>
        </p:nvSpPr>
        <p:spPr bwMode="auto">
          <a:xfrm>
            <a:off x="500034" y="247628"/>
            <a:ext cx="64294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200" b="1" dirty="0" smtClean="0">
                <a:ea typeface="DFKai-SB" pitchFamily="65" charset="-120"/>
              </a:rPr>
              <a:t>PCB fixed </a:t>
            </a:r>
            <a:r>
              <a:rPr lang="en-US" altLang="zh-CN" sz="2200" dirty="0" smtClean="0">
                <a:ea typeface="DFKai-SB" pitchFamily="65" charset="-120"/>
              </a:rPr>
              <a:t>position </a:t>
            </a:r>
            <a:r>
              <a:rPr lang="en-US" altLang="zh-TW" sz="2200" b="1" dirty="0" smtClean="0">
                <a:ea typeface="DFKai-SB" pitchFamily="65" charset="-120"/>
              </a:rPr>
              <a:t>hole</a:t>
            </a:r>
            <a:endParaRPr lang="zh-TW" altLang="en-US" sz="2200" b="1" dirty="0">
              <a:ea typeface="DFKai-SB" pitchFamily="65" charset="-120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467544" y="1014636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l"/>
            </a:pPr>
            <a:r>
              <a:rPr lang="en-US" altLang="zh-CN" dirty="0" smtClean="0"/>
              <a:t>  Tooling holes on all boards are called out with correct dimensions, tolerances, and are non-plated. ( 3.55mm +0.075/-0 or 2.18mm +0.05/-0.05)</a:t>
            </a:r>
          </a:p>
          <a:p>
            <a:pPr>
              <a:buClr>
                <a:srgbClr val="FFC000"/>
              </a:buClr>
              <a:buFont typeface="Wingdings" pitchFamily="2" charset="2"/>
              <a:buChar char="l"/>
            </a:pPr>
            <a:r>
              <a:rPr lang="en-US" altLang="zh-CN" dirty="0" smtClean="0"/>
              <a:t>  There should be 3.81 mm arc located at 4 corners of PCB to avoid stuck at conveyor and damage of packing material.</a:t>
            </a:r>
          </a:p>
          <a:p>
            <a:pPr>
              <a:buClr>
                <a:srgbClr val="FFC000"/>
              </a:buClr>
              <a:buFont typeface="Wingdings" pitchFamily="2" charset="2"/>
              <a:buChar char="l"/>
            </a:pPr>
            <a:endParaRPr lang="en-US" altLang="zh-CN" dirty="0" smtClean="0"/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613620"/>
            <a:ext cx="72167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椭圆 57"/>
          <p:cNvSpPr/>
          <p:nvPr/>
        </p:nvSpPr>
        <p:spPr bwMode="auto">
          <a:xfrm>
            <a:off x="7092280" y="2598812"/>
            <a:ext cx="720080" cy="75305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79712" y="2651656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1400" dirty="0" smtClean="0">
                <a:solidFill>
                  <a:srgbClr val="FFC000"/>
                </a:solidFill>
              </a:rPr>
              <a:t>	Uniform fixed hole size and convenient tool for positioning </a:t>
            </a:r>
          </a:p>
        </p:txBody>
      </p:sp>
      <p:cxnSp>
        <p:nvCxnSpPr>
          <p:cNvPr id="10" name="直接箭头连接符 9"/>
          <p:cNvCxnSpPr/>
          <p:nvPr/>
        </p:nvCxnSpPr>
        <p:spPr bwMode="auto">
          <a:xfrm flipH="1" flipV="1">
            <a:off x="7164288" y="2382788"/>
            <a:ext cx="270443" cy="597550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矩形 10"/>
          <p:cNvSpPr/>
          <p:nvPr/>
        </p:nvSpPr>
        <p:spPr>
          <a:xfrm>
            <a:off x="6444208" y="2094756"/>
            <a:ext cx="16193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Tooling holes </a:t>
            </a:r>
            <a:endParaRPr lang="zh-CN" altLang="en-US" dirty="0"/>
          </a:p>
        </p:txBody>
      </p:sp>
      <p:sp>
        <p:nvSpPr>
          <p:cNvPr id="13" name="椭圆 12"/>
          <p:cNvSpPr/>
          <p:nvPr/>
        </p:nvSpPr>
        <p:spPr bwMode="auto">
          <a:xfrm>
            <a:off x="539552" y="2310780"/>
            <a:ext cx="720080" cy="75305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4" name="直接箭头连接符 13"/>
          <p:cNvCxnSpPr/>
          <p:nvPr/>
        </p:nvCxnSpPr>
        <p:spPr bwMode="auto">
          <a:xfrm flipV="1">
            <a:off x="882004" y="2454796"/>
            <a:ext cx="665660" cy="237510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矩形 17"/>
          <p:cNvSpPr/>
          <p:nvPr/>
        </p:nvSpPr>
        <p:spPr>
          <a:xfrm>
            <a:off x="1547664" y="2310780"/>
            <a:ext cx="15392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3.81 mm arc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395536" y="870620"/>
            <a:ext cx="8118475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72" tIns="50786" rIns="101572" bIns="50786"/>
          <a:lstStyle/>
          <a:p>
            <a:pPr marL="571500" indent="-571500">
              <a:spcBef>
                <a:spcPct val="20000"/>
              </a:spcBef>
              <a:buFont typeface="Wingdings" pitchFamily="2" charset="2"/>
              <a:buChar char="§"/>
            </a:pPr>
            <a:endParaRPr lang="zh-TW" altLang="en-US" dirty="0" smtClean="0">
              <a:latin typeface="+mj-lt"/>
              <a:ea typeface="DFKai-SB" pitchFamily="65" charset="-12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67544" y="798612"/>
            <a:ext cx="811847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01572" tIns="50786" rIns="101572" bIns="50786"/>
          <a:lstStyle/>
          <a:p>
            <a:pPr marL="1104900" lvl="1" indent="-533400">
              <a:spcBef>
                <a:spcPct val="20000"/>
              </a:spcBef>
            </a:pPr>
            <a:endParaRPr lang="en-US" altLang="zh-TW" dirty="0" smtClean="0">
              <a:solidFill>
                <a:srgbClr val="00506E"/>
              </a:solidFill>
              <a:latin typeface="Helvetica 55 Roman"/>
              <a:ea typeface="DFKai-SB" pitchFamily="65" charset="-120"/>
            </a:endParaRPr>
          </a:p>
          <a:p>
            <a:pPr marL="1104900" lvl="1" indent="-533400">
              <a:spcBef>
                <a:spcPct val="20000"/>
              </a:spcBef>
            </a:pPr>
            <a:endParaRPr lang="en-US" altLang="zh-TW" dirty="0" smtClean="0">
              <a:solidFill>
                <a:srgbClr val="00506E"/>
              </a:solidFill>
              <a:latin typeface="Helvetica 55 Roman"/>
              <a:ea typeface="DFKai-SB" pitchFamily="65" charset="-120"/>
            </a:endParaRPr>
          </a:p>
          <a:p>
            <a:pPr marL="1104900" lvl="1" indent="-533400">
              <a:spcBef>
                <a:spcPct val="20000"/>
              </a:spcBef>
            </a:pPr>
            <a:endParaRPr lang="en-US" altLang="zh-TW" dirty="0">
              <a:solidFill>
                <a:srgbClr val="00506E"/>
              </a:solidFill>
              <a:latin typeface="Helvetica 55 Roman"/>
              <a:ea typeface="DFKai-SB" pitchFamily="65" charset="-12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1560" y="942628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514350">
              <a:lnSpc>
                <a:spcPct val="1000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l"/>
            </a:pPr>
            <a:r>
              <a:rPr lang="en-US" altLang="zh-CN" dirty="0" smtClean="0">
                <a:latin typeface="+mj-lt"/>
                <a:ea typeface="DFKai-SB" pitchFamily="65" charset="-120"/>
              </a:rPr>
              <a:t>NG symptom: 0402 chip tombstone</a:t>
            </a:r>
          </a:p>
          <a:p>
            <a:pPr lvl="1" indent="-514350">
              <a:lnSpc>
                <a:spcPct val="1000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l"/>
            </a:pPr>
            <a:r>
              <a:rPr lang="en-US" altLang="zh-CN" dirty="0" smtClean="0">
                <a:latin typeface="+mj-lt"/>
                <a:ea typeface="DFKai-SB" pitchFamily="65" charset="-120"/>
              </a:rPr>
              <a:t>For example: D500+ FN700054  chip 0402 chip tombstone defect rate:1.0%</a:t>
            </a:r>
          </a:p>
          <a:p>
            <a:pPr lvl="1" indent="-514350">
              <a:lnSpc>
                <a:spcPct val="1000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l"/>
            </a:pPr>
            <a:r>
              <a:rPr lang="en-US" altLang="zh-CN" dirty="0" smtClean="0">
                <a:latin typeface="+mj-lt"/>
                <a:ea typeface="DFKai-SB" pitchFamily="65" charset="-120"/>
              </a:rPr>
              <a:t>NG picture: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3206" t="28546" r="21413" b="53245"/>
          <a:stretch>
            <a:fillRect/>
          </a:stretch>
        </p:blipFill>
        <p:spPr bwMode="auto">
          <a:xfrm>
            <a:off x="2627784" y="5191100"/>
            <a:ext cx="223224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33206" t="39374" r="30267" b="37001"/>
          <a:stretch>
            <a:fillRect/>
          </a:stretch>
        </p:blipFill>
        <p:spPr bwMode="auto">
          <a:xfrm>
            <a:off x="2627784" y="4182988"/>
            <a:ext cx="2232248" cy="87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组合 12"/>
          <p:cNvGrpSpPr/>
          <p:nvPr/>
        </p:nvGrpSpPr>
        <p:grpSpPr>
          <a:xfrm>
            <a:off x="2627784" y="1878732"/>
            <a:ext cx="2232248" cy="1584176"/>
            <a:chOff x="0" y="1518692"/>
            <a:chExt cx="4536504" cy="360514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1518692"/>
              <a:ext cx="4536504" cy="3605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椭圆 10"/>
            <p:cNvSpPr/>
            <p:nvPr/>
          </p:nvSpPr>
          <p:spPr bwMode="auto">
            <a:xfrm>
              <a:off x="755576" y="1806724"/>
              <a:ext cx="936104" cy="753058"/>
            </a:xfrm>
            <a:prstGeom prst="ellipse">
              <a:avLst/>
            </a:prstGeom>
            <a:noFill/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" name="椭圆 11"/>
            <p:cNvSpPr/>
            <p:nvPr/>
          </p:nvSpPr>
          <p:spPr bwMode="auto">
            <a:xfrm>
              <a:off x="2771800" y="3534916"/>
              <a:ext cx="936104" cy="753058"/>
            </a:xfrm>
            <a:prstGeom prst="ellipse">
              <a:avLst/>
            </a:prstGeom>
            <a:noFill/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11560" y="3606924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0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l"/>
            </a:pPr>
            <a:r>
              <a:rPr lang="en-US" altLang="zh-CN" dirty="0" smtClean="0">
                <a:latin typeface="+mj-lt"/>
                <a:ea typeface="DFKai-SB" pitchFamily="65" charset="-120"/>
              </a:rPr>
              <a:t>Analysis: PAD to PAD space is too big caused the tombstone after IR 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32040" y="44710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00000"/>
              </a:lnSpc>
            </a:pPr>
            <a:r>
              <a:rPr lang="en-US" altLang="zh-CN" dirty="0" smtClean="0">
                <a:latin typeface="+mj-lt"/>
                <a:ea typeface="DFKai-SB" pitchFamily="65" charset="-120"/>
              </a:rPr>
              <a:t>PAD to PAD : 16mil</a:t>
            </a:r>
            <a:endParaRPr lang="zh-CN" altLang="en-US" dirty="0" smtClean="0">
              <a:latin typeface="+mj-lt"/>
              <a:ea typeface="DFKai-SB" pitchFamily="65" charset="-12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32040" y="5335116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00000"/>
              </a:lnSpc>
            </a:pPr>
            <a:r>
              <a:rPr lang="en-US" altLang="zh-CN" dirty="0" smtClean="0">
                <a:latin typeface="+mj-lt"/>
              </a:rPr>
              <a:t>PAD to PAD : 22mil</a:t>
            </a:r>
            <a:endParaRPr lang="zh-CN" altLang="en-US" dirty="0" smtClean="0">
              <a:latin typeface="+mj-lt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323528" y="294556"/>
            <a:ext cx="6408712" cy="58258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0" latin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  <a:defRPr/>
            </a:pPr>
            <a:r>
              <a:rPr lang="en-US" altLang="zh-TW" sz="2200" dirty="0" smtClean="0">
                <a:ea typeface="DFKai-SB" pitchFamily="65" charset="-120"/>
              </a:rPr>
              <a:t>SMT component PAD design </a:t>
            </a:r>
            <a:endParaRPr lang="en-US" altLang="zh-CN" sz="2200" dirty="0"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395536" y="870620"/>
            <a:ext cx="8118475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72" tIns="50786" rIns="101572" bIns="50786"/>
          <a:lstStyle/>
          <a:p>
            <a:pPr marL="571500" indent="-571500">
              <a:spcBef>
                <a:spcPct val="20000"/>
              </a:spcBef>
              <a:buFont typeface="Wingdings" pitchFamily="2" charset="2"/>
              <a:buChar char="§"/>
            </a:pPr>
            <a:endParaRPr lang="zh-TW" altLang="en-US" dirty="0" smtClean="0">
              <a:latin typeface="+mj-lt"/>
              <a:ea typeface="DFKai-SB" pitchFamily="65" charset="-12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3528" y="294556"/>
            <a:ext cx="6408712" cy="58258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0" latin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  <a:defRPr/>
            </a:pPr>
            <a:r>
              <a:rPr lang="en-US" altLang="zh-TW" sz="2200" dirty="0" smtClean="0">
                <a:ea typeface="DFKai-SB" pitchFamily="65" charset="-120"/>
              </a:rPr>
              <a:t>SMT component PAD design </a:t>
            </a:r>
            <a:endParaRPr lang="en-US" altLang="zh-CN" sz="2200" dirty="0">
              <a:ea typeface="DFKai-SB" pitchFamily="65" charset="-12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95536" y="798612"/>
            <a:ext cx="811847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01572" tIns="50786" rIns="101572" bIns="50786"/>
          <a:lstStyle/>
          <a:p>
            <a:pPr marL="571500" indent="-57150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l"/>
            </a:pPr>
            <a:r>
              <a:rPr lang="en-US" altLang="zh-CN" sz="2000" dirty="0" smtClean="0">
                <a:latin typeface="+mj-lt"/>
                <a:ea typeface="DFKai-SB" pitchFamily="65" charset="-120"/>
              </a:rPr>
              <a:t>Non specifications within RLC Pad design according to the following principles </a:t>
            </a:r>
            <a:endParaRPr lang="zh-TW" altLang="en-US" sz="2000" dirty="0">
              <a:latin typeface="+mj-lt"/>
              <a:ea typeface="DFKai-SB" pitchFamily="65" charset="-120"/>
            </a:endParaRPr>
          </a:p>
          <a:p>
            <a:pPr marL="1104900" lvl="1" indent="-533400">
              <a:spcBef>
                <a:spcPct val="20000"/>
              </a:spcBef>
            </a:pPr>
            <a:r>
              <a:rPr lang="en-US" altLang="zh-TW" dirty="0">
                <a:latin typeface="+mj-lt"/>
                <a:ea typeface="DFKai-SB" pitchFamily="65" charset="-120"/>
              </a:rPr>
              <a:t>(</a:t>
            </a:r>
            <a:r>
              <a:rPr lang="en-US" altLang="zh-TW" dirty="0" err="1">
                <a:latin typeface="+mj-lt"/>
                <a:ea typeface="DFKai-SB" pitchFamily="65" charset="-120"/>
              </a:rPr>
              <a:t>i</a:t>
            </a:r>
            <a:r>
              <a:rPr lang="en-US" altLang="zh-TW" dirty="0">
                <a:latin typeface="+mj-lt"/>
                <a:ea typeface="DFKai-SB" pitchFamily="65" charset="-120"/>
              </a:rPr>
              <a:t>)   B= max of W1, </a:t>
            </a:r>
            <a:r>
              <a:rPr lang="en-US" altLang="zh-TW" dirty="0" smtClean="0">
                <a:latin typeface="+mj-lt"/>
                <a:ea typeface="DFKai-SB" pitchFamily="65" charset="-120"/>
              </a:rPr>
              <a:t>to prevent the shift</a:t>
            </a:r>
            <a:endParaRPr lang="en-US" altLang="zh-TW" dirty="0">
              <a:latin typeface="+mj-lt"/>
              <a:ea typeface="DFKai-SB" pitchFamily="65" charset="-120"/>
            </a:endParaRPr>
          </a:p>
          <a:p>
            <a:pPr marL="1104900" lvl="1" indent="-533400">
              <a:spcBef>
                <a:spcPct val="20000"/>
              </a:spcBef>
            </a:pPr>
            <a:r>
              <a:rPr lang="en-US" altLang="zh-TW" dirty="0">
                <a:latin typeface="+mj-lt"/>
                <a:ea typeface="DFKai-SB" pitchFamily="65" charset="-120"/>
              </a:rPr>
              <a:t>(ii)  C=10</a:t>
            </a:r>
            <a:r>
              <a:rPr lang="zh-TW" altLang="en-US" dirty="0">
                <a:latin typeface="+mj-lt"/>
                <a:ea typeface="DFKai-SB" pitchFamily="65" charset="-120"/>
              </a:rPr>
              <a:t> </a:t>
            </a:r>
            <a:r>
              <a:rPr lang="en-US" altLang="zh-TW" dirty="0">
                <a:latin typeface="+mj-lt"/>
                <a:ea typeface="DFKai-SB" pitchFamily="65" charset="-120"/>
              </a:rPr>
              <a:t>+</a:t>
            </a:r>
            <a:r>
              <a:rPr lang="zh-TW" altLang="en-US" dirty="0">
                <a:latin typeface="+mj-lt"/>
                <a:ea typeface="DFKai-SB" pitchFamily="65" charset="-120"/>
              </a:rPr>
              <a:t> </a:t>
            </a:r>
            <a:r>
              <a:rPr lang="en-US" altLang="zh-TW" dirty="0" smtClean="0">
                <a:latin typeface="+mj-lt"/>
                <a:ea typeface="DFKai-SB" pitchFamily="65" charset="-120"/>
              </a:rPr>
              <a:t>H(electrode width)</a:t>
            </a:r>
            <a:r>
              <a:rPr lang="zh-TW" altLang="en-US" dirty="0" smtClean="0">
                <a:latin typeface="+mj-lt"/>
                <a:ea typeface="DFKai-SB" pitchFamily="65" charset="-120"/>
              </a:rPr>
              <a:t> </a:t>
            </a:r>
            <a:r>
              <a:rPr lang="en-US" altLang="zh-TW" dirty="0">
                <a:latin typeface="+mj-lt"/>
                <a:ea typeface="DFKai-SB" pitchFamily="65" charset="-120"/>
              </a:rPr>
              <a:t>+</a:t>
            </a:r>
            <a:r>
              <a:rPr lang="zh-TW" altLang="en-US" dirty="0">
                <a:latin typeface="+mj-lt"/>
                <a:ea typeface="DFKai-SB" pitchFamily="65" charset="-120"/>
              </a:rPr>
              <a:t> </a:t>
            </a:r>
            <a:r>
              <a:rPr lang="en-US" altLang="zh-TW" dirty="0">
                <a:latin typeface="+mj-lt"/>
                <a:ea typeface="DFKai-SB" pitchFamily="65" charset="-120"/>
              </a:rPr>
              <a:t>15 mil</a:t>
            </a:r>
          </a:p>
          <a:p>
            <a:pPr marL="1104900" lvl="1" indent="-533400">
              <a:spcBef>
                <a:spcPct val="20000"/>
              </a:spcBef>
            </a:pPr>
            <a:r>
              <a:rPr lang="en-US" altLang="zh-TW" dirty="0" smtClean="0">
                <a:latin typeface="+mj-lt"/>
                <a:ea typeface="DFKai-SB" pitchFamily="65" charset="-120"/>
              </a:rPr>
              <a:t>(</a:t>
            </a:r>
            <a:r>
              <a:rPr lang="en-US" altLang="zh-TW" dirty="0">
                <a:latin typeface="+mj-lt"/>
                <a:ea typeface="DFKai-SB" pitchFamily="65" charset="-120"/>
              </a:rPr>
              <a:t>iv) </a:t>
            </a:r>
            <a:r>
              <a:rPr lang="en-US" altLang="zh-TW" dirty="0" smtClean="0">
                <a:latin typeface="+mj-lt"/>
                <a:ea typeface="DFKai-SB" pitchFamily="65" charset="-120"/>
              </a:rPr>
              <a:t>restricted area</a:t>
            </a:r>
            <a:r>
              <a:rPr lang="zh-TW" altLang="en-US" dirty="0" smtClean="0">
                <a:latin typeface="+mj-lt"/>
                <a:ea typeface="DFKai-SB" pitchFamily="65" charset="-120"/>
              </a:rPr>
              <a:t> </a:t>
            </a:r>
            <a:r>
              <a:rPr lang="en-US" altLang="zh-TW" dirty="0">
                <a:latin typeface="+mj-lt"/>
                <a:ea typeface="DFKai-SB" pitchFamily="65" charset="-120"/>
              </a:rPr>
              <a:t>L2: A+10mil </a:t>
            </a:r>
            <a:r>
              <a:rPr lang="en-US" altLang="zh-TW" dirty="0" smtClean="0">
                <a:latin typeface="+mj-lt"/>
                <a:ea typeface="DFKai-SB" pitchFamily="65" charset="-120"/>
              </a:rPr>
              <a:t>,</a:t>
            </a:r>
            <a:r>
              <a:rPr lang="pl-PL" altLang="zh-TW" dirty="0" smtClean="0">
                <a:latin typeface="+mj-lt"/>
                <a:ea typeface="DFKai-SB" pitchFamily="65" charset="-120"/>
              </a:rPr>
              <a:t>W2=max</a:t>
            </a:r>
            <a:r>
              <a:rPr lang="pl-PL" altLang="zh-TW" dirty="0">
                <a:latin typeface="+mj-lt"/>
                <a:ea typeface="DFKai-SB" pitchFamily="65" charset="-120"/>
              </a:rPr>
              <a:t>: (" W1 + </a:t>
            </a:r>
            <a:r>
              <a:rPr lang="en-US" altLang="zh-TW" dirty="0" smtClean="0">
                <a:latin typeface="+mj-lt"/>
                <a:ea typeface="DFKai-SB" pitchFamily="65" charset="-120"/>
              </a:rPr>
              <a:t>8</a:t>
            </a:r>
            <a:r>
              <a:rPr lang="pl-PL" altLang="zh-TW" dirty="0" smtClean="0">
                <a:latin typeface="+mj-lt"/>
                <a:ea typeface="DFKai-SB" pitchFamily="65" charset="-120"/>
              </a:rPr>
              <a:t> </a:t>
            </a:r>
            <a:r>
              <a:rPr lang="pl-PL" altLang="zh-TW" dirty="0">
                <a:latin typeface="+mj-lt"/>
                <a:ea typeface="DFKai-SB" pitchFamily="65" charset="-120"/>
              </a:rPr>
              <a:t>+ </a:t>
            </a:r>
            <a:r>
              <a:rPr lang="en-US" altLang="zh-TW" dirty="0" smtClean="0">
                <a:latin typeface="+mj-lt"/>
                <a:ea typeface="DFKai-SB" pitchFamily="65" charset="-120"/>
              </a:rPr>
              <a:t>max of  tolerance</a:t>
            </a:r>
            <a:r>
              <a:rPr lang="pl-PL" altLang="zh-TW" dirty="0" smtClean="0">
                <a:latin typeface="+mj-lt"/>
                <a:ea typeface="DFKai-SB" pitchFamily="65" charset="-120"/>
              </a:rPr>
              <a:t>" </a:t>
            </a:r>
            <a:r>
              <a:rPr lang="pl-PL" altLang="zh-TW" dirty="0">
                <a:latin typeface="+mj-lt"/>
                <a:ea typeface="DFKai-SB" pitchFamily="65" charset="-120"/>
              </a:rPr>
              <a:t>, " B + 10 ")</a:t>
            </a:r>
            <a:endParaRPr lang="zh-TW" altLang="en-US" dirty="0">
              <a:latin typeface="+mj-lt"/>
              <a:ea typeface="DFKai-SB" pitchFamily="65" charset="-12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102868"/>
            <a:ext cx="3384376" cy="182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030860"/>
            <a:ext cx="3312368" cy="1954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67544" y="870620"/>
            <a:ext cx="8118475" cy="311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01572" tIns="50786" rIns="101572" bIns="50786"/>
          <a:lstStyle/>
          <a:p>
            <a:pPr>
              <a:spcBef>
                <a:spcPct val="20000"/>
              </a:spcBef>
            </a:pPr>
            <a:endParaRPr lang="en-US" altLang="zh-TW" sz="1400" dirty="0">
              <a:solidFill>
                <a:srgbClr val="00506E"/>
              </a:solidFill>
              <a:latin typeface="Helvetica 55 Roman"/>
              <a:ea typeface="DFKai-SB" pitchFamily="65" charset="-120"/>
            </a:endParaRPr>
          </a:p>
        </p:txBody>
      </p:sp>
      <p:pic>
        <p:nvPicPr>
          <p:cNvPr id="5" name="Picture 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98612"/>
            <a:ext cx="2825378" cy="1780844"/>
          </a:xfrm>
          <a:prstGeom prst="rect">
            <a:avLst/>
          </a:prstGeom>
          <a:noFill/>
        </p:spPr>
      </p:pic>
      <p:pic>
        <p:nvPicPr>
          <p:cNvPr id="7" name="Picture 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526804"/>
            <a:ext cx="1849338" cy="924669"/>
          </a:xfrm>
          <a:prstGeom prst="rect">
            <a:avLst/>
          </a:prstGeom>
          <a:noFill/>
        </p:spPr>
      </p:pic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611560" y="3750939"/>
          <a:ext cx="7560842" cy="2569683"/>
        </p:xfrm>
        <a:graphic>
          <a:graphicData uri="http://schemas.openxmlformats.org/drawingml/2006/table">
            <a:tbl>
              <a:tblPr/>
              <a:tblGrid>
                <a:gridCol w="1726166"/>
                <a:gridCol w="762587"/>
                <a:gridCol w="762587"/>
                <a:gridCol w="1259154"/>
                <a:gridCol w="762587"/>
                <a:gridCol w="762587"/>
                <a:gridCol w="762587"/>
                <a:gridCol w="762587"/>
              </a:tblGrid>
              <a:tr h="4960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新細明體"/>
                        </a:rPr>
                        <a:t>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新細明體"/>
                        </a:rPr>
                        <a:t>Body </a:t>
                      </a:r>
                      <a:r>
                        <a:rPr lang="en-US" sz="1200" b="0" i="0" u="none" strike="noStrike" dirty="0" smtClean="0">
                          <a:latin typeface="新細明體"/>
                        </a:rPr>
                        <a:t>Size(mil)</a:t>
                      </a:r>
                      <a:endParaRPr lang="en-US" sz="1200" b="0" i="0" u="none" strike="noStrike" dirty="0"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latin typeface="新細明體"/>
                        </a:rPr>
                        <a:t>Component</a:t>
                      </a:r>
                      <a:r>
                        <a:rPr lang="en-US" altLang="zh-CN" sz="1200" b="0" i="0" u="none" strike="noStrike" baseline="0" dirty="0" smtClean="0">
                          <a:latin typeface="新細明體"/>
                        </a:rPr>
                        <a:t>  body </a:t>
                      </a:r>
                      <a:r>
                        <a:rPr lang="zh-CN" altLang="en-US" sz="1200" b="0" i="0" u="none" strike="noStrike" dirty="0">
                          <a:latin typeface="新細明體"/>
                        </a:rPr>
                        <a:t/>
                      </a:r>
                      <a:br>
                        <a:rPr lang="zh-CN" altLang="en-US" sz="1200" b="0" i="0" u="none" strike="noStrike" dirty="0">
                          <a:latin typeface="新細明體"/>
                        </a:rPr>
                      </a:br>
                      <a:r>
                        <a:rPr lang="en-US" altLang="zh-CN" sz="1200" b="0" i="0" u="none" strike="noStrike" dirty="0" smtClean="0">
                          <a:latin typeface="新細明體"/>
                        </a:rPr>
                        <a:t>tolerance(</a:t>
                      </a:r>
                      <a:r>
                        <a:rPr lang="en-US" sz="1200" b="0" i="0" u="none" strike="noStrike" dirty="0" smtClean="0">
                          <a:latin typeface="新細明體"/>
                        </a:rPr>
                        <a:t>mm)</a:t>
                      </a:r>
                      <a:endParaRPr lang="en-US" sz="1200" b="0" i="0" u="none" strike="noStrike" dirty="0"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新細明體"/>
                        </a:rPr>
                        <a:t>Pad </a:t>
                      </a:r>
                      <a:r>
                        <a:rPr lang="en-US" sz="1200" b="0" i="0" u="none" strike="noStrike" dirty="0" smtClean="0">
                          <a:latin typeface="新細明體"/>
                        </a:rPr>
                        <a:t>Size(mil</a:t>
                      </a:r>
                      <a:r>
                        <a:rPr lang="zh-CN" altLang="en-US" sz="1200" b="0" i="0" u="none" strike="noStrike" dirty="0" smtClean="0">
                          <a:latin typeface="新細明體"/>
                        </a:rPr>
                        <a:t>）</a:t>
                      </a:r>
                      <a:endParaRPr lang="en-US" sz="1200" b="0" i="0" u="none" strike="noStrike" dirty="0"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0980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新細明體"/>
                        </a:rPr>
                        <a:t>L1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新細明體"/>
                        </a:rPr>
                        <a:t>W1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B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7439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0" i="0" u="none" strike="noStrike" dirty="0">
                          <a:latin typeface="細明體"/>
                        </a:rPr>
                        <a:t>0201(0603)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latin typeface="細明體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latin typeface="細明體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latin typeface="細明體"/>
                        </a:rPr>
                        <a:t>±0.03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latin typeface="細明體"/>
                        </a:rPr>
                        <a:t>36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latin typeface="細明體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latin typeface="細明體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latin typeface="細明體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31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0" i="0" u="none" strike="noStrike">
                          <a:latin typeface="細明體"/>
                        </a:rPr>
                        <a:t>0402(1005)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latin typeface="細明體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latin typeface="細明體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latin typeface="細明體"/>
                        </a:rPr>
                        <a:t>±0.05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latin typeface="細明體"/>
                        </a:rPr>
                        <a:t>56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latin typeface="細明體"/>
                        </a:rPr>
                        <a:t>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latin typeface="細明體"/>
                        </a:rPr>
                        <a:t>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latin typeface="細明體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439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0" i="0" u="none" strike="noStrike" dirty="0">
                          <a:latin typeface="細明體"/>
                        </a:rPr>
                        <a:t>0603(1608)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latin typeface="細明體"/>
                        </a:rPr>
                        <a:t>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latin typeface="細明體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latin typeface="細明體"/>
                        </a:rPr>
                        <a:t>±0.1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latin typeface="細明體"/>
                        </a:rPr>
                        <a:t>83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latin typeface="細明體"/>
                        </a:rPr>
                        <a:t>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latin typeface="細明體"/>
                        </a:rPr>
                        <a:t>31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latin typeface="細明體"/>
                        </a:rPr>
                        <a:t>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439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0" i="0" u="none" strike="noStrike" dirty="0">
                          <a:latin typeface="細明體"/>
                        </a:rPr>
                        <a:t>0805(2125)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latin typeface="細明體"/>
                        </a:rPr>
                        <a:t>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latin typeface="細明體"/>
                        </a:rPr>
                        <a:t>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latin typeface="細明體"/>
                        </a:rPr>
                        <a:t>±0.2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latin typeface="細明體"/>
                        </a:rPr>
                        <a:t>103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latin typeface="細明體"/>
                        </a:rPr>
                        <a:t>61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latin typeface="細明體"/>
                        </a:rPr>
                        <a:t>37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latin typeface="細明體"/>
                        </a:rPr>
                        <a:t>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439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0" i="0" u="none" strike="noStrike">
                          <a:latin typeface="細明體"/>
                        </a:rPr>
                        <a:t>1206(3216)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latin typeface="細明體"/>
                        </a:rPr>
                        <a:t>123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latin typeface="細明體"/>
                        </a:rPr>
                        <a:t>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latin typeface="細明體"/>
                        </a:rPr>
                        <a:t>±0.25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latin typeface="細明體"/>
                        </a:rPr>
                        <a:t>160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latin typeface="細明體"/>
                        </a:rPr>
                        <a:t>73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latin typeface="細明體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latin typeface="細明體"/>
                        </a:rPr>
                        <a:t>60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439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0" i="0" u="none" strike="noStrike">
                          <a:latin typeface="細明體"/>
                        </a:rPr>
                        <a:t>1210(3225)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latin typeface="細明體"/>
                        </a:rPr>
                        <a:t>123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latin typeface="細明體"/>
                        </a:rPr>
                        <a:t>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latin typeface="細明體"/>
                        </a:rPr>
                        <a:t>±0.2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latin typeface="細明體"/>
                        </a:rPr>
                        <a:t>171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latin typeface="細明體"/>
                        </a:rPr>
                        <a:t>110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latin typeface="細明體"/>
                        </a:rPr>
                        <a:t>55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latin typeface="細明體"/>
                        </a:rPr>
                        <a:t>61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439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0" i="0" u="none" strike="noStrike">
                          <a:latin typeface="細明體"/>
                        </a:rPr>
                        <a:t>2010(5025)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latin typeface="細明體"/>
                        </a:rPr>
                        <a:t>197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latin typeface="細明體"/>
                        </a:rPr>
                        <a:t>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latin typeface="細明體"/>
                        </a:rPr>
                        <a:t>±0.25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latin typeface="細明體"/>
                        </a:rPr>
                        <a:t>230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latin typeface="細明體"/>
                        </a:rPr>
                        <a:t>110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latin typeface="細明體"/>
                        </a:rPr>
                        <a:t>45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latin typeface="細明體"/>
                        </a:rPr>
                        <a:t>140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439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0" i="0" u="none" strike="noStrike">
                          <a:latin typeface="細明體"/>
                        </a:rPr>
                        <a:t>2512(6432)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latin typeface="細明體"/>
                        </a:rPr>
                        <a:t>252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latin typeface="細明體"/>
                        </a:rPr>
                        <a:t>126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latin typeface="細明體"/>
                        </a:rPr>
                        <a:t>±0.25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latin typeface="細明體"/>
                        </a:rPr>
                        <a:t>290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latin typeface="細明體"/>
                        </a:rPr>
                        <a:t>138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latin typeface="細明體"/>
                        </a:rPr>
                        <a:t>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latin typeface="細明體"/>
                        </a:rPr>
                        <a:t>150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4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atin typeface="細明體"/>
                        </a:rPr>
                        <a:t>ref</a:t>
                      </a:r>
                      <a:r>
                        <a:rPr lang="en-US" sz="1200" b="0" i="0" u="none" strike="noStrike" dirty="0">
                          <a:latin typeface="細明體"/>
                        </a:rPr>
                        <a:t>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FF0000"/>
                          </a:solidFill>
                          <a:latin typeface="細明體"/>
                        </a:rPr>
                        <a:t>L2=A + 10；W2=max: (" W1 + 8 + </a:t>
                      </a: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latin typeface="細明體"/>
                        </a:rPr>
                        <a:t>max</a:t>
                      </a:r>
                      <a:r>
                        <a:rPr lang="en-US" sz="1200" b="0" i="0" u="none" strike="noStrike" baseline="0" dirty="0" smtClean="0">
                          <a:solidFill>
                            <a:srgbClr val="FF0000"/>
                          </a:solidFill>
                          <a:latin typeface="細明體"/>
                        </a:rPr>
                        <a:t> of tolerance</a:t>
                      </a:r>
                      <a:r>
                        <a:rPr lang="pl-PL" sz="1200" b="0" i="0" u="none" strike="noStrike" dirty="0" smtClean="0">
                          <a:solidFill>
                            <a:srgbClr val="FF0000"/>
                          </a:solidFill>
                          <a:latin typeface="細明體"/>
                        </a:rPr>
                        <a:t> </a:t>
                      </a:r>
                      <a:r>
                        <a:rPr lang="pl-PL" sz="1200" b="0" i="0" u="none" strike="noStrike" dirty="0">
                          <a:solidFill>
                            <a:srgbClr val="FF0000"/>
                          </a:solidFill>
                          <a:latin typeface="細明體"/>
                        </a:rPr>
                        <a:t>" , " B + 10 ")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539552" y="3390900"/>
            <a:ext cx="55322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(1) Resistance and inductance components size list</a:t>
            </a:r>
            <a:endParaRPr lang="zh-CN" altLang="en-US" dirty="0"/>
          </a:p>
        </p:txBody>
      </p:sp>
      <p:grpSp>
        <p:nvGrpSpPr>
          <p:cNvPr id="11" name="Group 1207"/>
          <p:cNvGrpSpPr>
            <a:grpSpLocks/>
          </p:cNvGrpSpPr>
          <p:nvPr/>
        </p:nvGrpSpPr>
        <p:grpSpPr bwMode="auto">
          <a:xfrm>
            <a:off x="3923928" y="2022748"/>
            <a:ext cx="3240360" cy="723900"/>
            <a:chOff x="9525" y="1101725"/>
            <a:chExt cx="265" cy="76"/>
          </a:xfrm>
        </p:grpSpPr>
        <p:sp>
          <p:nvSpPr>
            <p:cNvPr id="12" name="Rectangle 88"/>
            <p:cNvSpPr>
              <a:spLocks noChangeArrowheads="1"/>
            </p:cNvSpPr>
            <p:nvPr/>
          </p:nvSpPr>
          <p:spPr bwMode="auto">
            <a:xfrm>
              <a:off x="9525" y="1101725"/>
              <a:ext cx="159" cy="7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 type="none" w="lg" len="med"/>
              <a:tailEnd type="none" w="lg" len="med"/>
            </a:ln>
          </p:spPr>
        </p:sp>
        <p:sp>
          <p:nvSpPr>
            <p:cNvPr id="13" name="AutoShape 90"/>
            <p:cNvSpPr>
              <a:spLocks noChangeArrowheads="1"/>
            </p:cNvSpPr>
            <p:nvPr/>
          </p:nvSpPr>
          <p:spPr bwMode="auto">
            <a:xfrm>
              <a:off x="9529" y="1101737"/>
              <a:ext cx="52" cy="53"/>
            </a:xfrm>
            <a:prstGeom prst="roundRect">
              <a:avLst>
                <a:gd name="adj" fmla="val 1666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</p:sp>
        <p:sp>
          <p:nvSpPr>
            <p:cNvPr id="14" name="AutoShape 91"/>
            <p:cNvSpPr>
              <a:spLocks noChangeArrowheads="1"/>
            </p:cNvSpPr>
            <p:nvPr/>
          </p:nvSpPr>
          <p:spPr bwMode="auto">
            <a:xfrm>
              <a:off x="9626" y="1101737"/>
              <a:ext cx="52" cy="53"/>
            </a:xfrm>
            <a:prstGeom prst="roundRect">
              <a:avLst>
                <a:gd name="adj" fmla="val 1666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</p:sp>
        <p:sp>
          <p:nvSpPr>
            <p:cNvPr id="15" name="Text Box 92"/>
            <p:cNvSpPr txBox="1">
              <a:spLocks noChangeArrowheads="1"/>
            </p:cNvSpPr>
            <p:nvPr/>
          </p:nvSpPr>
          <p:spPr bwMode="auto">
            <a:xfrm>
              <a:off x="9687" y="1101753"/>
              <a:ext cx="10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:xdr="http://schemas.openxmlformats.org/drawingml/2006/spreadsheetDrawing" xmlns="">
                  <a:solidFill>
                    <a:srgbClr val="BBE0E3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:xdr="http://schemas.openxmlformats.org/drawingml/2006/spreadsheetDrawing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zh-TW" altLang="en-US" sz="12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22 x </a:t>
              </a:r>
              <a:r>
                <a:rPr lang="zh-TW" altLang="en-US" sz="1200" b="0" i="0" u="none" strike="noStrike" baseline="0" dirty="0" smtClean="0">
                  <a:solidFill>
                    <a:srgbClr val="000000"/>
                  </a:solidFill>
                  <a:latin typeface="Arial"/>
                  <a:cs typeface="Arial"/>
                </a:rPr>
                <a:t>22 </a:t>
              </a:r>
              <a:r>
                <a:rPr lang="en-US" altLang="zh-TW" sz="1200" b="0" i="0" u="none" strike="noStrike" baseline="0" dirty="0" smtClean="0">
                  <a:solidFill>
                    <a:srgbClr val="000000"/>
                  </a:solidFill>
                  <a:latin typeface="Arial"/>
                  <a:cs typeface="Arial"/>
                </a:rPr>
                <a:t>mil</a:t>
              </a:r>
              <a:endParaRPr lang="zh-TW" altLang="en-US" sz="1200" b="0" i="0" u="none" strike="noStrike" baseline="0" dirty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r>
                <a:rPr lang="zh-TW" altLang="en-US" sz="12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4mil </a:t>
              </a:r>
              <a:r>
                <a:rPr lang="zh-TW" altLang="en-US" sz="1200" b="0" dirty="0" smtClean="0">
                  <a:solidFill>
                    <a:srgbClr val="000000"/>
                  </a:solidFill>
                  <a:latin typeface="新細明體"/>
                  <a:ea typeface="新細明體"/>
                  <a:cs typeface="Arial"/>
                </a:rPr>
                <a:t> </a:t>
              </a:r>
              <a:r>
                <a:rPr lang="en-US" altLang="zh-TW" sz="1200" b="0" dirty="0" smtClean="0">
                  <a:solidFill>
                    <a:srgbClr val="000000"/>
                  </a:solidFill>
                  <a:latin typeface="新細明體"/>
                  <a:ea typeface="新細明體"/>
                  <a:cs typeface="Arial"/>
                </a:rPr>
                <a:t>fillet</a:t>
              </a:r>
              <a:endParaRPr lang="zh-TW" altLang="en-US" sz="1200" b="0" i="0" u="none" strike="noStrike" baseline="0" dirty="0">
                <a:solidFill>
                  <a:srgbClr val="000000"/>
                </a:solidFill>
                <a:latin typeface="新細明體"/>
                <a:ea typeface="新細明體"/>
                <a:cs typeface="Arial"/>
              </a:endParaRPr>
            </a:p>
            <a:p>
              <a:pPr algn="l" rtl="0">
                <a:defRPr sz="1000"/>
              </a:pPr>
              <a:endParaRPr lang="zh-TW" altLang="en-US" dirty="0"/>
            </a:p>
          </p:txBody>
        </p:sp>
        <p:sp>
          <p:nvSpPr>
            <p:cNvPr id="16" name="Text Box 93"/>
            <p:cNvSpPr txBox="1">
              <a:spLocks noChangeArrowheads="1"/>
            </p:cNvSpPr>
            <p:nvPr/>
          </p:nvSpPr>
          <p:spPr bwMode="auto">
            <a:xfrm>
              <a:off x="9578" y="1101765"/>
              <a:ext cx="55" cy="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:xdr="http://schemas.openxmlformats.org/drawingml/2006/spreadsheetDrawing" xmlns="">
                  <a:solidFill>
                    <a:srgbClr val="BBE0E3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:xdr="http://schemas.openxmlformats.org/drawingml/2006/spreadsheetDrawing" xmlns="" w="9525">
                  <a:solidFill>
                    <a:srgbClr val="FF0000"/>
                  </a:solidFill>
                  <a:miter lim="800000"/>
                  <a:headEnd type="none" w="lg" len="med"/>
                  <a:tailEnd type="none" w="lg" len="med"/>
                </a14:hiddenLine>
              </a:ext>
            </a:extLst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zh-TW" altLang="en-US" sz="12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12 mil</a:t>
              </a:r>
            </a:p>
            <a:p>
              <a:pPr algn="l" rtl="0">
                <a:defRPr sz="1000"/>
              </a:pPr>
              <a:endParaRPr lang="zh-TW" altLang="en-US" dirty="0"/>
            </a:p>
          </p:txBody>
        </p:sp>
        <p:sp>
          <p:nvSpPr>
            <p:cNvPr id="17" name="Line 94"/>
            <p:cNvSpPr>
              <a:spLocks noChangeShapeType="1"/>
            </p:cNvSpPr>
            <p:nvPr/>
          </p:nvSpPr>
          <p:spPr bwMode="auto">
            <a:xfrm>
              <a:off x="9530" y="1101732"/>
              <a:ext cx="1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sp>
        <p:sp>
          <p:nvSpPr>
            <p:cNvPr id="18" name="Text Box 95"/>
            <p:cNvSpPr txBox="1">
              <a:spLocks noChangeArrowheads="1"/>
            </p:cNvSpPr>
            <p:nvPr/>
          </p:nvSpPr>
          <p:spPr bwMode="auto">
            <a:xfrm>
              <a:off x="9578" y="1101729"/>
              <a:ext cx="55" cy="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:xdr="http://schemas.openxmlformats.org/drawingml/2006/spreadsheetDrawing" xmlns="">
                  <a:solidFill>
                    <a:srgbClr val="BBE0E3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:xdr="http://schemas.openxmlformats.org/drawingml/2006/spreadsheetDrawing" xmlns="" w="9525">
                  <a:solidFill>
                    <a:srgbClr val="FF0000"/>
                  </a:solidFill>
                  <a:miter lim="800000"/>
                  <a:headEnd type="none" w="lg" len="med"/>
                  <a:tailEnd type="none" w="lg" len="med"/>
                </a14:hiddenLine>
              </a:ext>
            </a:extLst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zh-TW" altLang="en-US" sz="12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57 mil</a:t>
              </a:r>
            </a:p>
            <a:p>
              <a:pPr algn="l" rtl="0">
                <a:defRPr sz="1000"/>
              </a:pPr>
              <a:endParaRPr lang="zh-TW" altLang="en-US" dirty="0"/>
            </a:p>
          </p:txBody>
        </p:sp>
        <p:sp>
          <p:nvSpPr>
            <p:cNvPr id="19" name="Line 96"/>
            <p:cNvSpPr>
              <a:spLocks noChangeShapeType="1"/>
            </p:cNvSpPr>
            <p:nvPr/>
          </p:nvSpPr>
          <p:spPr bwMode="auto">
            <a:xfrm flipH="1" flipV="1">
              <a:off x="9667" y="1101760"/>
              <a:ext cx="29" cy="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sp>
        <p:sp>
          <p:nvSpPr>
            <p:cNvPr id="20" name="Line 1147"/>
            <p:cNvSpPr>
              <a:spLocks noChangeShapeType="1"/>
            </p:cNvSpPr>
            <p:nvPr/>
          </p:nvSpPr>
          <p:spPr bwMode="auto">
            <a:xfrm>
              <a:off x="9581" y="1101761"/>
              <a:ext cx="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</p:sp>
      </p:grpSp>
      <p:grpSp>
        <p:nvGrpSpPr>
          <p:cNvPr id="21" name="组合 35"/>
          <p:cNvGrpSpPr/>
          <p:nvPr/>
        </p:nvGrpSpPr>
        <p:grpSpPr>
          <a:xfrm>
            <a:off x="3923928" y="1061492"/>
            <a:ext cx="2719983" cy="1033264"/>
            <a:chOff x="6981825" y="1302668"/>
            <a:chExt cx="2719983" cy="1033264"/>
          </a:xfrm>
        </p:grpSpPr>
        <p:grpSp>
          <p:nvGrpSpPr>
            <p:cNvPr id="22" name="Group 1145"/>
            <p:cNvGrpSpPr>
              <a:grpSpLocks/>
            </p:cNvGrpSpPr>
            <p:nvPr/>
          </p:nvGrpSpPr>
          <p:grpSpPr bwMode="auto">
            <a:xfrm>
              <a:off x="6981825" y="1302668"/>
              <a:ext cx="2162175" cy="914400"/>
              <a:chOff x="0" y="0"/>
              <a:chExt cx="227" cy="96"/>
            </a:xfrm>
          </p:grpSpPr>
          <p:sp>
            <p:nvSpPr>
              <p:cNvPr id="25" name="Text Box 931"/>
              <p:cNvSpPr txBox="1">
                <a:spLocks noChangeArrowheads="1"/>
              </p:cNvSpPr>
              <p:nvPr/>
            </p:nvSpPr>
            <p:spPr bwMode="auto">
              <a:xfrm>
                <a:off x="56" y="63"/>
                <a:ext cx="39" cy="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:xdr="http://schemas.openxmlformats.org/drawingml/2006/spreadsheetDrawing" xmlns="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:xdr="http://schemas.openxmlformats.org/drawingml/2006/spreadsheetDrawing" xmlns="" w="9525">
                    <a:solidFill>
                      <a:srgbClr val="FF0000"/>
                    </a:solidFill>
                    <a:miter lim="800000"/>
                    <a:headEnd type="none" w="lg" len="med"/>
                    <a:tailEnd type="none" w="lg" len="med"/>
                  </a14:hiddenLine>
                </a:ext>
                <a:ext uri="{AF507438-7753-43E0-B8FC-AC1667EBCBE1}">
                  <a14:hiddenEffects xmlns:lc="http://schemas.openxmlformats.org/drawingml/2006/lockedCanvas" xmlns:a14="http://schemas.microsoft.com/office/drawing/2010/main" xmlns:xdr="http://schemas.openxmlformats.org/drawingml/2006/spreadsheetDrawing" xmlns="">
                    <a:effectLst>
                      <a:outerShdw dist="35921" dir="2700000" algn="ctr" rotWithShape="0">
                        <a:srgbClr val="969696"/>
                      </a:outerShdw>
                    </a:effectLst>
                  </a14:hiddenEffects>
                </a:ext>
              </a:extLst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zh-TW" altLang="en-US" sz="1200" b="0" i="0" u="none" strike="noStrike" baseline="0">
                  <a:solidFill>
                    <a:srgbClr val="FF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zh-TW" altLang="en-US"/>
              </a:p>
            </p:txBody>
          </p:sp>
          <p:sp>
            <p:nvSpPr>
              <p:cNvPr id="26" name="Text Box 951"/>
              <p:cNvSpPr txBox="1">
                <a:spLocks noChangeArrowheads="1"/>
              </p:cNvSpPr>
              <p:nvPr/>
            </p:nvSpPr>
            <p:spPr bwMode="auto">
              <a:xfrm>
                <a:off x="65" y="35"/>
                <a:ext cx="4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:xdr="http://schemas.openxmlformats.org/drawingml/2006/spreadsheetDrawing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:xdr="http://schemas.openxmlformats.org/drawingml/2006/spreadsheetDrawing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zh-TW" altLang="en-US" sz="1200" b="0" i="0" u="none" strike="noStrike" baseline="0" dirty="0">
                    <a:solidFill>
                      <a:srgbClr val="000000"/>
                    </a:solidFill>
                    <a:latin typeface="Arial"/>
                    <a:cs typeface="Arial"/>
                  </a:rPr>
                  <a:t>8</a:t>
                </a:r>
              </a:p>
              <a:p>
                <a:pPr algn="l" rtl="0">
                  <a:defRPr sz="1000"/>
                </a:pPr>
                <a:endParaRPr lang="zh-TW" altLang="en-US" dirty="0"/>
              </a:p>
            </p:txBody>
          </p:sp>
          <p:sp>
            <p:nvSpPr>
              <p:cNvPr id="27" name="AutoShape 952"/>
              <p:cNvSpPr>
                <a:spLocks noChangeArrowheads="1"/>
              </p:cNvSpPr>
              <p:nvPr/>
            </p:nvSpPr>
            <p:spPr bwMode="auto">
              <a:xfrm>
                <a:off x="101" y="11"/>
                <a:ext cx="53" cy="53"/>
              </a:xfrm>
              <a:prstGeom prst="roundRect">
                <a:avLst>
                  <a:gd name="adj" fmla="val 36537"/>
                </a:avLst>
              </a:prstGeom>
              <a:solidFill>
                <a:srgbClr val="00CC99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</p:sp>
          <p:sp>
            <p:nvSpPr>
              <p:cNvPr id="28" name="AutoShape 953"/>
              <p:cNvSpPr>
                <a:spLocks noChangeArrowheads="1"/>
              </p:cNvSpPr>
              <p:nvPr/>
            </p:nvSpPr>
            <p:spPr bwMode="auto">
              <a:xfrm>
                <a:off x="8" y="12"/>
                <a:ext cx="53" cy="53"/>
              </a:xfrm>
              <a:prstGeom prst="roundRect">
                <a:avLst>
                  <a:gd name="adj" fmla="val 38463"/>
                </a:avLst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sp>
          <p:sp>
            <p:nvSpPr>
              <p:cNvPr id="29" name="Line 954"/>
              <p:cNvSpPr>
                <a:spLocks noChangeShapeType="1"/>
              </p:cNvSpPr>
              <p:nvPr/>
            </p:nvSpPr>
            <p:spPr bwMode="auto">
              <a:xfrm>
                <a:off x="65" y="37"/>
                <a:ext cx="3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</p:spPr>
          </p:sp>
          <p:sp>
            <p:nvSpPr>
              <p:cNvPr id="30" name="Line 955"/>
              <p:cNvSpPr>
                <a:spLocks noChangeShapeType="1"/>
              </p:cNvSpPr>
              <p:nvPr/>
            </p:nvSpPr>
            <p:spPr bwMode="auto">
              <a:xfrm>
                <a:off x="8" y="4"/>
                <a:ext cx="14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</p:spPr>
          </p:sp>
          <p:sp>
            <p:nvSpPr>
              <p:cNvPr id="31" name="Text Box 956"/>
              <p:cNvSpPr txBox="1">
                <a:spLocks noChangeArrowheads="1"/>
              </p:cNvSpPr>
              <p:nvPr/>
            </p:nvSpPr>
            <p:spPr bwMode="auto">
              <a:xfrm>
                <a:off x="61" y="0"/>
                <a:ext cx="51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:xdr="http://schemas.openxmlformats.org/drawingml/2006/spreadsheetDrawing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:xdr="http://schemas.openxmlformats.org/drawingml/2006/spreadsheetDrawing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zh-TW" altLang="en-US" sz="12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36</a:t>
                </a:r>
              </a:p>
              <a:p>
                <a:pPr algn="l" rtl="0">
                  <a:defRPr sz="1000"/>
                </a:pPr>
                <a:endParaRPr lang="zh-TW" altLang="en-US"/>
              </a:p>
            </p:txBody>
          </p:sp>
          <p:sp>
            <p:nvSpPr>
              <p:cNvPr id="32" name="Text Box 957"/>
              <p:cNvSpPr txBox="1">
                <a:spLocks noChangeArrowheads="1"/>
              </p:cNvSpPr>
              <p:nvPr/>
            </p:nvSpPr>
            <p:spPr bwMode="auto">
              <a:xfrm>
                <a:off x="101" y="68"/>
                <a:ext cx="75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:xdr="http://schemas.openxmlformats.org/drawingml/2006/spreadsheetDrawing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:xdr="http://schemas.openxmlformats.org/drawingml/2006/spreadsheetDrawing" xmlns="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zh-TW" altLang="en-US" sz="12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14 mil</a:t>
                </a:r>
                <a:r>
                  <a:rPr lang="zh-TW" altLang="en-US" sz="1200" b="0" i="0" u="none" strike="noStrike" baseline="0">
                    <a:solidFill>
                      <a:srgbClr val="000000"/>
                    </a:solidFill>
                    <a:latin typeface="細明體"/>
                    <a:ea typeface="細明體"/>
                    <a:cs typeface="Arial"/>
                  </a:rPr>
                  <a:t> </a:t>
                </a:r>
                <a:endParaRPr lang="zh-TW" altLang="en-US" sz="1000" b="0" i="0" u="none" strike="noStrike" baseline="0">
                  <a:solidFill>
                    <a:srgbClr val="000000"/>
                  </a:solidFill>
                  <a:latin typeface="新細明體"/>
                  <a:ea typeface="新細明體"/>
                  <a:cs typeface="Arial"/>
                </a:endParaRPr>
              </a:p>
              <a:p>
                <a:pPr algn="l" rtl="0">
                  <a:defRPr sz="1000"/>
                </a:pPr>
                <a:endParaRPr lang="zh-TW" altLang="en-US"/>
              </a:p>
            </p:txBody>
          </p:sp>
          <p:sp>
            <p:nvSpPr>
              <p:cNvPr id="33" name="Rectangle 95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70" cy="7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 type="none" w="lg" len="med"/>
                <a:tailEnd type="none" w="lg" len="med"/>
              </a:ln>
              <a:effectLst/>
            </p:spPr>
          </p:sp>
          <p:sp>
            <p:nvSpPr>
              <p:cNvPr id="34" name="Line 959"/>
              <p:cNvSpPr>
                <a:spLocks noChangeShapeType="1"/>
              </p:cNvSpPr>
              <p:nvPr/>
            </p:nvSpPr>
            <p:spPr bwMode="auto">
              <a:xfrm>
                <a:off x="102" y="66"/>
                <a:ext cx="5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ffectLst/>
            </p:spPr>
          </p:sp>
          <p:sp>
            <p:nvSpPr>
              <p:cNvPr id="35" name="Line 960"/>
              <p:cNvSpPr>
                <a:spLocks noChangeShapeType="1"/>
              </p:cNvSpPr>
              <p:nvPr/>
            </p:nvSpPr>
            <p:spPr bwMode="auto">
              <a:xfrm>
                <a:off x="163" y="13"/>
                <a:ext cx="0" cy="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ffectLst/>
            </p:spPr>
          </p:sp>
          <p:sp>
            <p:nvSpPr>
              <p:cNvPr id="36" name="Rectangle 961"/>
              <p:cNvSpPr>
                <a:spLocks noChangeArrowheads="1"/>
              </p:cNvSpPr>
              <p:nvPr/>
            </p:nvSpPr>
            <p:spPr bwMode="auto">
              <a:xfrm>
                <a:off x="175" y="25"/>
                <a:ext cx="52" cy="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lc="http://schemas.openxmlformats.org/drawingml/2006/lockedCanvas" xmlns:a14="http://schemas.microsoft.com/office/drawing/2010/main" xmlns:xdr="http://schemas.openxmlformats.org/drawingml/2006/spreadsheetDrawing" xmlns="" w="9525" algn="ctr">
                    <a:solidFill>
                      <a:srgbClr xmlns:mc="http://schemas.openxmlformats.org/markup-compatibility/2006" val="000000" mc:Ignorable="a14" a14:legacySpreadsheetColorIndex="64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 xmlns:a14="http://schemas.microsoft.com/office/drawing/2010/main" xmlns:xdr="http://schemas.openxmlformats.org/drawingml/2006/spreadsheetDrawing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36576" tIns="22860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zh-TW" altLang="en-US" sz="12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12mil</a:t>
                </a:r>
                <a:endParaRPr lang="zh-TW" altLang="en-US"/>
              </a:p>
            </p:txBody>
          </p:sp>
        </p:grpSp>
        <p:sp>
          <p:nvSpPr>
            <p:cNvPr id="23" name="Line 96"/>
            <p:cNvSpPr>
              <a:spLocks noChangeShapeType="1"/>
            </p:cNvSpPr>
            <p:nvPr/>
          </p:nvSpPr>
          <p:spPr bwMode="auto">
            <a:xfrm flipH="1" flipV="1">
              <a:off x="8388424" y="1806724"/>
              <a:ext cx="276225" cy="209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sp>
        <p:sp>
          <p:nvSpPr>
            <p:cNvPr id="24" name="Text Box 92"/>
            <p:cNvSpPr txBox="1">
              <a:spLocks noChangeArrowheads="1"/>
            </p:cNvSpPr>
            <p:nvPr/>
          </p:nvSpPr>
          <p:spPr bwMode="auto">
            <a:xfrm>
              <a:off x="8586192" y="1878732"/>
              <a:ext cx="1115616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:xdr="http://schemas.openxmlformats.org/drawingml/2006/spreadsheetDrawing" xmlns="">
                  <a:solidFill>
                    <a:srgbClr val="BBE0E3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:xdr="http://schemas.openxmlformats.org/drawingml/2006/spreadsheetDrawing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altLang="zh-TW" sz="1200" b="0" dirty="0" smtClean="0">
                  <a:solidFill>
                    <a:srgbClr val="000000"/>
                  </a:solidFill>
                  <a:latin typeface="Arial"/>
                  <a:cs typeface="Arial"/>
                </a:rPr>
                <a:t>2</a:t>
              </a:r>
              <a:r>
                <a:rPr lang="zh-TW" altLang="en-US" sz="1200" b="0" i="0" u="none" strike="noStrike" baseline="0" dirty="0" smtClean="0">
                  <a:solidFill>
                    <a:srgbClr val="000000"/>
                  </a:solidFill>
                  <a:latin typeface="Arial"/>
                  <a:cs typeface="Arial"/>
                </a:rPr>
                <a:t>mil </a:t>
              </a:r>
              <a:r>
                <a:rPr lang="zh-TW" altLang="en-US" sz="1200" b="0" dirty="0" smtClean="0">
                  <a:solidFill>
                    <a:srgbClr val="000000"/>
                  </a:solidFill>
                  <a:latin typeface="新細明體"/>
                  <a:ea typeface="新細明體"/>
                  <a:cs typeface="Arial"/>
                </a:rPr>
                <a:t> </a:t>
              </a:r>
              <a:r>
                <a:rPr lang="en-US" altLang="zh-TW" sz="1200" b="0" dirty="0" smtClean="0">
                  <a:solidFill>
                    <a:srgbClr val="000000"/>
                  </a:solidFill>
                  <a:latin typeface="新細明體"/>
                  <a:ea typeface="新細明體"/>
                  <a:cs typeface="Arial"/>
                </a:rPr>
                <a:t>fillet</a:t>
              </a:r>
              <a:endParaRPr lang="zh-TW" altLang="en-US" sz="1200" b="0" i="0" u="none" strike="noStrike" baseline="0" dirty="0">
                <a:solidFill>
                  <a:srgbClr val="000000"/>
                </a:solidFill>
                <a:latin typeface="新細明體"/>
                <a:ea typeface="新細明體"/>
                <a:cs typeface="Arial"/>
              </a:endParaRPr>
            </a:p>
            <a:p>
              <a:pPr algn="l" rtl="0">
                <a:defRPr sz="1000"/>
              </a:pPr>
              <a:endParaRPr lang="zh-TW" altLang="en-US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6660232" y="1302668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00000"/>
              </a:lnSpc>
            </a:pPr>
            <a:r>
              <a:rPr lang="en-US" altLang="zh-CN" dirty="0" smtClean="0">
                <a:latin typeface="+mj-lt"/>
              </a:rPr>
              <a:t>0201 PAD design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04248" y="2238772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00000"/>
              </a:lnSpc>
            </a:pPr>
            <a:r>
              <a:rPr lang="en-US" altLang="zh-CN" dirty="0" smtClean="0">
                <a:latin typeface="+mj-lt"/>
              </a:rPr>
              <a:t>0402 PAD design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635896" y="2814836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00000"/>
              </a:lnSpc>
            </a:pPr>
            <a:r>
              <a:rPr lang="en-US" altLang="zh-CN" dirty="0" smtClean="0">
                <a:solidFill>
                  <a:srgbClr val="FF0000"/>
                </a:solidFill>
                <a:latin typeface="+mj-lt"/>
              </a:rPr>
              <a:t>	Note: besides the chip 0201/0402,the rest of database is for reference only </a:t>
            </a:r>
            <a:endParaRPr lang="zh-CN" altLang="en-US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660232" y="3390900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00000"/>
              </a:lnSpc>
            </a:pPr>
            <a:r>
              <a:rPr lang="en-US" altLang="zh-CN" dirty="0" smtClean="0">
                <a:latin typeface="+mj-lt"/>
              </a:rPr>
              <a:t>unit: mil</a:t>
            </a:r>
            <a:endParaRPr lang="zh-CN" altLang="en-US" dirty="0" smtClean="0">
              <a:latin typeface="+mj-lt"/>
            </a:endParaRPr>
          </a:p>
        </p:txBody>
      </p:sp>
      <p:sp>
        <p:nvSpPr>
          <p:cNvPr id="46" name="Rectangle 2"/>
          <p:cNvSpPr txBox="1">
            <a:spLocks noChangeArrowheads="1"/>
          </p:cNvSpPr>
          <p:nvPr/>
        </p:nvSpPr>
        <p:spPr>
          <a:xfrm>
            <a:off x="323528" y="294556"/>
            <a:ext cx="6408712" cy="58258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0" latin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  <a:defRPr/>
            </a:pPr>
            <a:r>
              <a:rPr lang="en-US" altLang="zh-TW" sz="2200" dirty="0" smtClean="0">
                <a:ea typeface="DFKai-SB" pitchFamily="65" charset="-120"/>
              </a:rPr>
              <a:t>SMT component PAD design </a:t>
            </a:r>
            <a:endParaRPr lang="en-US" altLang="zh-CN" sz="2200" dirty="0"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467544" y="3174878"/>
          <a:ext cx="7776864" cy="3024334"/>
        </p:xfrm>
        <a:graphic>
          <a:graphicData uri="http://schemas.openxmlformats.org/drawingml/2006/table">
            <a:tbl>
              <a:tblPr/>
              <a:tblGrid>
                <a:gridCol w="1206970"/>
                <a:gridCol w="535048"/>
                <a:gridCol w="535048"/>
                <a:gridCol w="1177936"/>
                <a:gridCol w="535048"/>
                <a:gridCol w="535048"/>
                <a:gridCol w="535048"/>
                <a:gridCol w="535048"/>
                <a:gridCol w="584820"/>
                <a:gridCol w="862714"/>
                <a:gridCol w="734136"/>
              </a:tblGrid>
              <a:tr h="4067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細明體"/>
                        </a:rPr>
                        <a:t>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細明體"/>
                        </a:rPr>
                        <a:t>Body </a:t>
                      </a:r>
                      <a:r>
                        <a:rPr lang="en-US" sz="1200" b="0" i="0" u="none" strike="noStrike" dirty="0" smtClean="0">
                          <a:latin typeface="細明體"/>
                        </a:rPr>
                        <a:t>Size(mil)</a:t>
                      </a:r>
                      <a:endParaRPr lang="en-US" sz="1200" b="0" i="0" u="none" strike="noStrike" dirty="0">
                        <a:latin typeface="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latin typeface="新細明體"/>
                        </a:rPr>
                        <a:t>Component</a:t>
                      </a:r>
                      <a:r>
                        <a:rPr lang="en-US" altLang="zh-CN" sz="1200" b="0" i="0" u="none" strike="noStrike" baseline="0" dirty="0" smtClean="0">
                          <a:latin typeface="新細明體"/>
                        </a:rPr>
                        <a:t> body tolerance</a:t>
                      </a:r>
                      <a:r>
                        <a:rPr lang="zh-CN" altLang="en-US" sz="1200" b="0" i="0" u="none" strike="noStrike" dirty="0">
                          <a:latin typeface="新細明體"/>
                        </a:rPr>
                        <a:t/>
                      </a:r>
                      <a:br>
                        <a:rPr lang="zh-CN" altLang="en-US" sz="1200" b="0" i="0" u="none" strike="noStrike" dirty="0">
                          <a:latin typeface="新細明體"/>
                        </a:rPr>
                      </a:br>
                      <a:r>
                        <a:rPr lang="en-US" altLang="zh-CN" sz="1200" b="0" i="0" u="none" strike="noStrike" dirty="0" smtClean="0">
                          <a:latin typeface="新細明體"/>
                        </a:rPr>
                        <a:t>(</a:t>
                      </a:r>
                      <a:r>
                        <a:rPr lang="en-US" sz="1200" b="0" i="0" u="none" strike="noStrike" dirty="0" smtClean="0">
                          <a:latin typeface="新細明體"/>
                        </a:rPr>
                        <a:t>mm)</a:t>
                      </a:r>
                      <a:endParaRPr lang="en-US" sz="1200" b="0" i="0" u="none" strike="noStrike" dirty="0"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細明體"/>
                        </a:rPr>
                        <a:t>Pad </a:t>
                      </a:r>
                      <a:r>
                        <a:rPr lang="en-US" sz="1200" b="0" i="0" u="none" strike="noStrike" dirty="0" smtClean="0">
                          <a:latin typeface="細明體"/>
                        </a:rPr>
                        <a:t>Size(min)</a:t>
                      </a:r>
                      <a:endParaRPr lang="en-US" sz="1200" b="0" i="0" u="none" strike="noStrike" dirty="0">
                        <a:latin typeface="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atin typeface="新細明體"/>
                        </a:rPr>
                        <a:t>Placement </a:t>
                      </a:r>
                      <a:r>
                        <a:rPr lang="en-US" sz="1200" b="0" i="0" u="none" strike="noStrike" dirty="0">
                          <a:latin typeface="新細明體"/>
                        </a:rPr>
                        <a:t>Size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latin typeface="新細明體"/>
                        </a:rPr>
                        <a:t>area</a:t>
                      </a:r>
                      <a:endParaRPr lang="zh-CN" altLang="en-US" sz="1200" b="0" i="0" u="none" strike="noStrike" dirty="0"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0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細明體"/>
                        </a:rPr>
                        <a:t>L1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細明體"/>
                        </a:rPr>
                        <a:t>W1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細明體"/>
                        </a:rPr>
                        <a:t>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細明體"/>
                        </a:rPr>
                        <a:t>B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細明體"/>
                        </a:rPr>
                        <a:t>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細明體"/>
                        </a:rPr>
                        <a:t>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細明體"/>
                        </a:rPr>
                        <a:t>L2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細明體"/>
                        </a:rPr>
                        <a:t>W2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861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0" i="0" u="none" strike="noStrike">
                          <a:latin typeface="細明體"/>
                        </a:rPr>
                        <a:t>0201(0603)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latin typeface="細明體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latin typeface="細明體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latin typeface="細明體"/>
                        </a:rPr>
                        <a:t>±0.03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latin typeface="細明體"/>
                        </a:rPr>
                        <a:t>36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latin typeface="細明體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latin typeface="細明體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latin typeface="細明體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0" i="0" u="none" strike="noStrike">
                          <a:latin typeface="細明體"/>
                        </a:rPr>
                        <a:t>51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0" i="0" u="none" strike="noStrike">
                          <a:latin typeface="細明體"/>
                        </a:rPr>
                        <a:t>22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0" i="0" u="none" strike="noStrike">
                          <a:latin typeface="細明體"/>
                        </a:rPr>
                        <a:t>1122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239861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0" i="0" u="none" strike="noStrike">
                          <a:latin typeface="細明體"/>
                        </a:rPr>
                        <a:t>0402(1005)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latin typeface="細明體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latin typeface="細明體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latin typeface="細明體"/>
                        </a:rPr>
                        <a:t>±0.05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latin typeface="細明體"/>
                        </a:rPr>
                        <a:t>56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latin typeface="細明體"/>
                        </a:rPr>
                        <a:t>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latin typeface="細明體"/>
                        </a:rPr>
                        <a:t>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latin typeface="細明體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0" i="0" u="none" strike="noStrike">
                          <a:latin typeface="細明體"/>
                        </a:rPr>
                        <a:t>75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0" i="0" u="none" strike="noStrike">
                          <a:latin typeface="細明體"/>
                        </a:rPr>
                        <a:t>34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0" i="0" u="none" strike="noStrike">
                          <a:latin typeface="細明體"/>
                        </a:rPr>
                        <a:t>2550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239861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0" i="0" u="none" strike="noStrike">
                          <a:latin typeface="細明體"/>
                        </a:rPr>
                        <a:t>0402(1005)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latin typeface="細明體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latin typeface="細明體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latin typeface="細明體"/>
                        </a:rPr>
                        <a:t>±0.1~0.2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latin typeface="細明體"/>
                        </a:rPr>
                        <a:t>60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latin typeface="細明體"/>
                        </a:rPr>
                        <a:t>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latin typeface="細明體"/>
                        </a:rPr>
                        <a:t>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latin typeface="細明體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200" b="0" i="0" u="none" strike="noStrike">
                          <a:latin typeface="細明體"/>
                        </a:rPr>
                        <a:t>　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200" b="0" i="0" u="none" strike="noStrike">
                          <a:latin typeface="細明體"/>
                        </a:rPr>
                        <a:t>　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200" b="0" i="0" u="none" strike="noStrike">
                          <a:latin typeface="細明體"/>
                        </a:rPr>
                        <a:t>　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</a:tr>
              <a:tr h="239861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0" i="0" u="none" strike="noStrike">
                          <a:latin typeface="細明體"/>
                        </a:rPr>
                        <a:t>0603(1608)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latin typeface="細明體"/>
                        </a:rPr>
                        <a:t>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latin typeface="細明體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latin typeface="細明體"/>
                        </a:rPr>
                        <a:t>±0.2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latin typeface="細明體"/>
                        </a:rPr>
                        <a:t>83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latin typeface="細明體"/>
                        </a:rPr>
                        <a:t>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latin typeface="細明體"/>
                        </a:rPr>
                        <a:t>31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latin typeface="細明體"/>
                        </a:rPr>
                        <a:t>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0" i="0" u="none" strike="noStrike">
                          <a:latin typeface="細明體"/>
                        </a:rPr>
                        <a:t>105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0" i="0" u="none" strike="noStrike">
                          <a:latin typeface="細明體"/>
                        </a:rPr>
                        <a:t>46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0" i="0" u="none" strike="noStrike">
                          <a:latin typeface="細明體"/>
                        </a:rPr>
                        <a:t>4830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239861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0" i="0" u="none" strike="noStrike">
                          <a:latin typeface="細明體"/>
                        </a:rPr>
                        <a:t>0805(2125)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latin typeface="細明體"/>
                        </a:rPr>
                        <a:t>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latin typeface="細明體"/>
                        </a:rPr>
                        <a:t>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latin typeface="細明體"/>
                        </a:rPr>
                        <a:t>±0.25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latin typeface="細明體"/>
                        </a:rPr>
                        <a:t>103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latin typeface="細明體"/>
                        </a:rPr>
                        <a:t>61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latin typeface="細明體"/>
                        </a:rPr>
                        <a:t>37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latin typeface="細明體"/>
                        </a:rPr>
                        <a:t>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0" i="0" u="none" strike="noStrike">
                          <a:latin typeface="細明體"/>
                        </a:rPr>
                        <a:t>140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0" i="0" u="none" strike="noStrike">
                          <a:latin typeface="細明體"/>
                        </a:rPr>
                        <a:t>76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0" i="0" u="none" strike="noStrike">
                          <a:latin typeface="細明體"/>
                        </a:rPr>
                        <a:t>10640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239861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0" i="0" u="none" strike="noStrike">
                          <a:latin typeface="細明體"/>
                        </a:rPr>
                        <a:t>1206(3216)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latin typeface="細明體"/>
                        </a:rPr>
                        <a:t>126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latin typeface="細明體"/>
                        </a:rPr>
                        <a:t>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latin typeface="細明體"/>
                        </a:rPr>
                        <a:t>±0.3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latin typeface="細明體"/>
                        </a:rPr>
                        <a:t>160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latin typeface="細明體"/>
                        </a:rPr>
                        <a:t>73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latin typeface="細明體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latin typeface="細明體"/>
                        </a:rPr>
                        <a:t>60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0" i="0" u="none" strike="noStrike">
                          <a:latin typeface="細明體"/>
                        </a:rPr>
                        <a:t>182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0" i="0" u="none" strike="noStrike">
                          <a:latin typeface="細明體"/>
                        </a:rPr>
                        <a:t>86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0" i="0" u="none" strike="noStrike">
                          <a:latin typeface="細明體"/>
                        </a:rPr>
                        <a:t>15652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239861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0" i="0" u="none" strike="noStrike">
                          <a:latin typeface="細明體"/>
                        </a:rPr>
                        <a:t>1210(3225)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latin typeface="細明體"/>
                        </a:rPr>
                        <a:t>126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latin typeface="細明體"/>
                        </a:rPr>
                        <a:t>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latin typeface="細明體"/>
                        </a:rPr>
                        <a:t>±0.3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latin typeface="細明體"/>
                        </a:rPr>
                        <a:t>171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latin typeface="細明體"/>
                        </a:rPr>
                        <a:t>110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latin typeface="細明體"/>
                        </a:rPr>
                        <a:t>55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latin typeface="細明體"/>
                        </a:rPr>
                        <a:t>61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0" i="0" u="none" strike="noStrike">
                          <a:latin typeface="細明體"/>
                        </a:rPr>
                        <a:t>190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0" i="0" u="none" strike="noStrike">
                          <a:latin typeface="細明體"/>
                        </a:rPr>
                        <a:t>130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0" i="0" u="none" strike="noStrike">
                          <a:latin typeface="細明體"/>
                        </a:rPr>
                        <a:t>24700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239861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0" i="0" u="none" strike="noStrike">
                          <a:latin typeface="細明體"/>
                        </a:rPr>
                        <a:t>1808(4520)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latin typeface="細明體"/>
                        </a:rPr>
                        <a:t>189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latin typeface="細明體"/>
                        </a:rPr>
                        <a:t>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latin typeface="細明體"/>
                        </a:rPr>
                        <a:t>±0.3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latin typeface="細明體"/>
                        </a:rPr>
                        <a:t>210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latin typeface="細明體"/>
                        </a:rPr>
                        <a:t>90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latin typeface="細明體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latin typeface="細明體"/>
                        </a:rPr>
                        <a:t>110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0" i="0" u="none" strike="noStrike">
                          <a:latin typeface="細明體"/>
                        </a:rPr>
                        <a:t>230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0" i="0" u="none" strike="noStrike">
                          <a:latin typeface="細明體"/>
                        </a:rPr>
                        <a:t>120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0" i="0" u="none" strike="noStrike">
                          <a:latin typeface="細明體"/>
                        </a:rPr>
                        <a:t>27600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239861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0" i="0" u="none" strike="noStrike">
                          <a:latin typeface="細明體"/>
                        </a:rPr>
                        <a:t>1812(4532)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latin typeface="細明體"/>
                        </a:rPr>
                        <a:t>182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latin typeface="細明體"/>
                        </a:rPr>
                        <a:t>126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latin typeface="細明體"/>
                        </a:rPr>
                        <a:t>±0.3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latin typeface="細明體"/>
                        </a:rPr>
                        <a:t>207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latin typeface="細明體"/>
                        </a:rPr>
                        <a:t>136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latin typeface="細明體"/>
                        </a:rPr>
                        <a:t>60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latin typeface="細明體"/>
                        </a:rPr>
                        <a:t>87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0" i="0" u="none" strike="noStrike">
                          <a:latin typeface="細明體"/>
                        </a:rPr>
                        <a:t>237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0" i="0" u="none" strike="noStrike">
                          <a:latin typeface="細明體"/>
                        </a:rPr>
                        <a:t>166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0" i="0" u="none" strike="noStrike">
                          <a:latin typeface="細明體"/>
                        </a:rPr>
                        <a:t>39342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2398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atin typeface="細明體"/>
                        </a:rPr>
                        <a:t>ref</a:t>
                      </a:r>
                      <a:r>
                        <a:rPr lang="en-US" sz="1200" b="0" i="0" u="none" strike="noStrike" dirty="0">
                          <a:latin typeface="細明體"/>
                        </a:rPr>
                        <a:t>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FF0000"/>
                          </a:solidFill>
                          <a:latin typeface="細明體"/>
                        </a:rPr>
                        <a:t>L2=A + 10；W2=max: (" W1 + 8 + </a:t>
                      </a: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latin typeface="細明體"/>
                        </a:rPr>
                        <a:t>max</a:t>
                      </a:r>
                      <a:r>
                        <a:rPr lang="en-US" sz="1200" b="0" i="0" u="none" strike="noStrike" baseline="0" dirty="0" smtClean="0">
                          <a:solidFill>
                            <a:srgbClr val="FF0000"/>
                          </a:solidFill>
                          <a:latin typeface="細明體"/>
                        </a:rPr>
                        <a:t> of tolerance</a:t>
                      </a:r>
                      <a:r>
                        <a:rPr lang="pl-PL" sz="1200" b="0" i="0" u="none" strike="noStrike" dirty="0" smtClean="0">
                          <a:solidFill>
                            <a:srgbClr val="FF0000"/>
                          </a:solidFill>
                          <a:latin typeface="細明體"/>
                        </a:rPr>
                        <a:t> </a:t>
                      </a:r>
                      <a:r>
                        <a:rPr lang="pl-PL" sz="1200" b="0" i="0" u="none" strike="noStrike" dirty="0">
                          <a:solidFill>
                            <a:srgbClr val="FF0000"/>
                          </a:solidFill>
                          <a:latin typeface="細明體"/>
                        </a:rPr>
                        <a:t>" , " B + 10 ")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323528" y="870620"/>
            <a:ext cx="4392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TW" dirty="0" smtClean="0"/>
              <a:t>(2) capacitance component size list</a:t>
            </a:r>
            <a:endParaRPr lang="zh-TW" altLang="en-US" dirty="0"/>
          </a:p>
        </p:txBody>
      </p:sp>
      <p:pic>
        <p:nvPicPr>
          <p:cNvPr id="9" name="Picture 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74676"/>
            <a:ext cx="2664296" cy="1679314"/>
          </a:xfrm>
          <a:prstGeom prst="rect">
            <a:avLst/>
          </a:prstGeom>
          <a:noFill/>
        </p:spPr>
      </p:pic>
      <p:pic>
        <p:nvPicPr>
          <p:cNvPr id="10" name="Picture 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662708"/>
            <a:ext cx="1453802" cy="92466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355976" y="1446684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00000"/>
              </a:lnSpc>
            </a:pPr>
            <a:r>
              <a:rPr lang="en-US" altLang="zh-CN" dirty="0" smtClean="0">
                <a:solidFill>
                  <a:srgbClr val="FF0000"/>
                </a:solidFill>
                <a:latin typeface="+mj-lt"/>
              </a:rPr>
              <a:t>	Note: besides the chip 0201/0402,the rest is for reference only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64288" y="2814836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00000"/>
              </a:lnSpc>
            </a:pPr>
            <a:r>
              <a:rPr lang="en-US" altLang="zh-CN" dirty="0" smtClean="0">
                <a:latin typeface="+mj-lt"/>
              </a:rPr>
              <a:t>unit: mil</a:t>
            </a:r>
            <a:endParaRPr lang="zh-CN" altLang="en-US" dirty="0" smtClean="0">
              <a:latin typeface="+mj-lt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23528" y="294556"/>
            <a:ext cx="6408712" cy="58258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0" latin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  <a:defRPr/>
            </a:pPr>
            <a:r>
              <a:rPr lang="en-US" altLang="zh-TW" sz="2200" dirty="0" smtClean="0">
                <a:ea typeface="DFKai-SB" pitchFamily="65" charset="-120"/>
              </a:rPr>
              <a:t>SMT component PAD design </a:t>
            </a:r>
            <a:endParaRPr lang="en-US" altLang="zh-CN" sz="2200" dirty="0"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323528" y="1662708"/>
          <a:ext cx="6230356" cy="2827623"/>
        </p:xfrm>
        <a:graphic>
          <a:graphicData uri="http://schemas.openxmlformats.org/drawingml/2006/table">
            <a:tbl>
              <a:tblPr/>
              <a:tblGrid>
                <a:gridCol w="1050510"/>
                <a:gridCol w="465689"/>
                <a:gridCol w="465689"/>
                <a:gridCol w="952538"/>
                <a:gridCol w="465689"/>
                <a:gridCol w="465689"/>
                <a:gridCol w="465689"/>
                <a:gridCol w="509010"/>
                <a:gridCol w="750882"/>
                <a:gridCol w="638971"/>
              </a:tblGrid>
              <a:tr h="6382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新細明體"/>
                        </a:rPr>
                        <a:t>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新細明體"/>
                        </a:rPr>
                        <a:t>Body Size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新細明體"/>
                        </a:rPr>
                        <a:t>Pad Size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latin typeface="新細明體"/>
                        </a:rPr>
                        <a:t/>
                      </a:r>
                      <a:br>
                        <a:rPr lang="zh-CN" altLang="en-US" sz="1200" b="0" i="0" u="none" strike="noStrike" dirty="0">
                          <a:latin typeface="新細明體"/>
                        </a:rPr>
                      </a:br>
                      <a:r>
                        <a:rPr lang="en-US" sz="1200" b="0" i="0" u="none" strike="noStrike" dirty="0">
                          <a:latin typeface="新細明體"/>
                        </a:rPr>
                        <a:t>Placement Size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latin typeface="新細明體"/>
                        </a:rPr>
                        <a:t>area</a:t>
                      </a:r>
                      <a:endParaRPr lang="zh-CN" altLang="en-US" sz="1200" b="0" i="0" u="none" strike="noStrike" dirty="0"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30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新細明體"/>
                        </a:rPr>
                        <a:t>L1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新細明體"/>
                        </a:rPr>
                        <a:t>W1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B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新細明體"/>
                        </a:rPr>
                        <a:t>L2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新細明體"/>
                        </a:rPr>
                        <a:t>W2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59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0" i="0" u="none" strike="noStrike">
                          <a:latin typeface="細明體"/>
                        </a:rPr>
                        <a:t>3216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latin typeface="細明體"/>
                        </a:rPr>
                        <a:t>124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latin typeface="細明體"/>
                        </a:rPr>
                        <a:t>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latin typeface="細明體"/>
                        </a:rPr>
                        <a:t>176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latin typeface="細明體"/>
                        </a:rPr>
                        <a:t>66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latin typeface="細明體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latin typeface="細明體"/>
                        </a:rPr>
                        <a:t>76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0" i="0" u="none" strike="noStrike">
                          <a:latin typeface="細明體"/>
                        </a:rPr>
                        <a:t>227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0" i="0" u="none" strike="noStrike">
                          <a:latin typeface="細明體"/>
                        </a:rPr>
                        <a:t>112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0" i="0" u="none" strike="noStrike">
                          <a:latin typeface="細明體"/>
                        </a:rPr>
                        <a:t>25424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29359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0" i="0" u="none" strike="noStrike" dirty="0">
                          <a:latin typeface="細明體"/>
                        </a:rPr>
                        <a:t>3528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latin typeface="細明體"/>
                        </a:rPr>
                        <a:t>142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latin typeface="細明體"/>
                        </a:rPr>
                        <a:t>113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latin typeface="細明體"/>
                        </a:rPr>
                        <a:t>240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latin typeface="細明體"/>
                        </a:rPr>
                        <a:t>90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latin typeface="細明體"/>
                        </a:rPr>
                        <a:t>90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latin typeface="細明體"/>
                        </a:rPr>
                        <a:t>60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0" i="0" u="none" strike="noStrike" dirty="0">
                          <a:latin typeface="細明體"/>
                        </a:rPr>
                        <a:t>283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0" i="0" u="none" strike="noStrike">
                          <a:latin typeface="細明體"/>
                        </a:rPr>
                        <a:t>164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0" i="0" u="none" strike="noStrike">
                          <a:latin typeface="細明體"/>
                        </a:rPr>
                        <a:t>46412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29359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0" i="0" u="none" strike="noStrike">
                          <a:latin typeface="細明體"/>
                        </a:rPr>
                        <a:t>6032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latin typeface="細明體"/>
                        </a:rPr>
                        <a:t>232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latin typeface="細明體"/>
                        </a:rPr>
                        <a:t>130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latin typeface="細明體"/>
                        </a:rPr>
                        <a:t>334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latin typeface="細明體"/>
                        </a:rPr>
                        <a:t>105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latin typeface="細明體"/>
                        </a:rPr>
                        <a:t>90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latin typeface="細明體"/>
                        </a:rPr>
                        <a:t>154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0" i="0" u="none" strike="noStrike" dirty="0">
                          <a:latin typeface="細明體"/>
                        </a:rPr>
                        <a:t>380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0" i="0" u="none" strike="noStrike" dirty="0">
                          <a:latin typeface="細明體"/>
                        </a:rPr>
                        <a:t>180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0" i="0" u="none" strike="noStrike">
                          <a:latin typeface="細明體"/>
                        </a:rPr>
                        <a:t>68400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312909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0" i="0" u="none" strike="noStrike" dirty="0">
                          <a:latin typeface="細明體"/>
                        </a:rPr>
                        <a:t>7343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latin typeface="細明體"/>
                        </a:rPr>
                        <a:t>282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latin typeface="細明體"/>
                        </a:rPr>
                        <a:t>173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latin typeface="細明體"/>
                        </a:rPr>
                        <a:t>338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latin typeface="細明體"/>
                        </a:rPr>
                        <a:t>95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latin typeface="細明體"/>
                        </a:rPr>
                        <a:t>90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latin typeface="細明體"/>
                        </a:rPr>
                        <a:t>158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0" i="0" u="none" strike="noStrike" dirty="0">
                          <a:latin typeface="細明體"/>
                        </a:rPr>
                        <a:t>390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0" i="0" u="none" strike="noStrike" dirty="0">
                          <a:latin typeface="細明體"/>
                        </a:rPr>
                        <a:t>200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0" i="0" u="none" strike="noStrike" dirty="0">
                          <a:latin typeface="細明體"/>
                        </a:rPr>
                        <a:t>78000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2553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latin typeface="細明體"/>
                        </a:rPr>
                        <a:t>ref</a:t>
                      </a:r>
                      <a:r>
                        <a:rPr lang="en-US" sz="1000" b="0" i="0" u="none" strike="noStrike" dirty="0">
                          <a:latin typeface="細明體"/>
                        </a:rPr>
                        <a:t>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FF0000"/>
                          </a:solidFill>
                          <a:latin typeface="細明體"/>
                          <a:ea typeface="+mn-ea"/>
                          <a:cs typeface="+mn-cs"/>
                        </a:rPr>
                        <a:t>L2=A + </a:t>
                      </a:r>
                      <a:r>
                        <a:rPr lang="en-US" sz="1200" b="0" i="0" u="none" strike="noStrike" kern="1200" dirty="0" smtClean="0">
                          <a:solidFill>
                            <a:srgbClr val="FF0000"/>
                          </a:solidFill>
                          <a:latin typeface="細明體"/>
                          <a:ea typeface="+mn-ea"/>
                          <a:cs typeface="+mn-cs"/>
                        </a:rPr>
                        <a:t>30；W2=component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FF0000"/>
                          </a:solidFill>
                          <a:latin typeface="細明體"/>
                          <a:ea typeface="+mn-ea"/>
                          <a:cs typeface="+mn-cs"/>
                        </a:rPr>
                        <a:t> body width</a:t>
                      </a:r>
                      <a:r>
                        <a:rPr lang="en-US" altLang="zh-CN" sz="1200" b="0" i="0" u="none" strike="noStrike" kern="1200" dirty="0" smtClean="0">
                          <a:solidFill>
                            <a:srgbClr val="FF0000"/>
                          </a:solidFill>
                          <a:latin typeface="細明體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altLang="zh-CN" sz="1200" b="0" i="0" u="none" strike="noStrike" kern="1200" dirty="0">
                          <a:solidFill>
                            <a:srgbClr val="FF0000"/>
                          </a:solidFill>
                          <a:latin typeface="細明體"/>
                          <a:ea typeface="+mn-ea"/>
                          <a:cs typeface="+mn-cs"/>
                        </a:rPr>
                        <a:t>20</a:t>
                      </a:r>
                      <a:r>
                        <a:rPr lang="zh-CN" altLang="en-US" sz="1200" b="0" i="0" u="none" strike="noStrike" kern="1200" dirty="0">
                          <a:solidFill>
                            <a:srgbClr val="FF0000"/>
                          </a:solidFill>
                          <a:latin typeface="細明體"/>
                          <a:ea typeface="+mn-ea"/>
                          <a:cs typeface="+mn-cs"/>
                        </a:rPr>
                        <a:t>；</a:t>
                      </a:r>
                      <a:r>
                        <a:rPr lang="en-US" sz="1200" b="0" i="0" u="none" strike="noStrike" kern="1200" dirty="0">
                          <a:solidFill>
                            <a:srgbClr val="FF0000"/>
                          </a:solidFill>
                          <a:latin typeface="細明體"/>
                          <a:ea typeface="+mn-ea"/>
                          <a:cs typeface="+mn-cs"/>
                        </a:rPr>
                        <a:t>D=A - 2 x C;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6806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sz="1200" b="0" i="0" u="none" strike="noStrike" kern="1200" dirty="0">
                        <a:solidFill>
                          <a:srgbClr val="FF0000"/>
                        </a:solidFill>
                        <a:latin typeface="細明體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23528" y="366564"/>
            <a:ext cx="6264696" cy="58258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0" latin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  <a:defRPr/>
            </a:pPr>
            <a:r>
              <a:rPr lang="en-US" altLang="zh-TW" sz="2200" dirty="0" smtClean="0">
                <a:ea typeface="DFKai-SB" pitchFamily="65" charset="-120"/>
              </a:rPr>
              <a:t>SMT</a:t>
            </a:r>
            <a:r>
              <a:rPr lang="zh-TW" altLang="en-US" sz="2200" dirty="0" smtClean="0">
                <a:ea typeface="DFKai-SB" pitchFamily="65" charset="-120"/>
              </a:rPr>
              <a:t> </a:t>
            </a:r>
            <a:r>
              <a:rPr lang="en-US" altLang="zh-TW" sz="2200" dirty="0" smtClean="0">
                <a:ea typeface="DFKai-SB" pitchFamily="65" charset="-120"/>
              </a:rPr>
              <a:t>component PAD design </a:t>
            </a:r>
            <a:endParaRPr lang="en-US" altLang="zh-CN" sz="2200" dirty="0">
              <a:ea typeface="DFKai-SB" pitchFamily="65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1560" y="870620"/>
            <a:ext cx="2880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/>
              <a:t>(3) STC3216~7343</a:t>
            </a:r>
            <a:endParaRPr lang="zh-CN" altLang="zh-CN" dirty="0" smtClean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1" y="1518692"/>
            <a:ext cx="246609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508104" y="1302668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00000"/>
              </a:lnSpc>
            </a:pPr>
            <a:r>
              <a:rPr lang="en-US" altLang="zh-CN" dirty="0" smtClean="0">
                <a:latin typeface="+mj-lt"/>
              </a:rPr>
              <a:t>unit: mil</a:t>
            </a:r>
            <a:endParaRPr lang="zh-CN" altLang="en-US" dirty="0" smtClean="0">
              <a:latin typeface="+mj-lt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5407124"/>
            <a:ext cx="2304256" cy="83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251520" y="4543028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Note : No chips component that size below 0603 located beside 7347 and 6032 tantalum capacitor within 2.6mm pad to pad distance. If un-avoidable, the chip components should be vertical with the tantalum capacitor.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t="-6685"/>
          <a:stretch>
            <a:fillRect/>
          </a:stretch>
        </p:blipFill>
        <p:spPr bwMode="auto">
          <a:xfrm>
            <a:off x="611560" y="1230660"/>
            <a:ext cx="2808312" cy="229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611560" y="3678931"/>
          <a:ext cx="6696741" cy="21671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4848"/>
                <a:gridCol w="791647"/>
                <a:gridCol w="791647"/>
                <a:gridCol w="791647"/>
                <a:gridCol w="791647"/>
                <a:gridCol w="862014"/>
                <a:gridCol w="862014"/>
                <a:gridCol w="721277"/>
              </a:tblGrid>
              <a:tr h="3577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effectLst/>
                        </a:rPr>
                        <a:t>TYPE</a:t>
                      </a:r>
                      <a:endParaRPr lang="zh-TW" sz="12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Body Size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Pad Size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Placement Size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5776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L1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W1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a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b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c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L2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W2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8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SE3116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8.0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6.3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3.1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1.6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2.2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highlight>
                            <a:srgbClr val="FFFF00"/>
                          </a:highlight>
                        </a:rPr>
                        <a:t>9.4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7.0 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7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SE2811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6.3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5.0 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2.8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1.6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1.4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highlight>
                            <a:srgbClr val="FFFF00"/>
                          </a:highlight>
                        </a:rPr>
                        <a:t>8.0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5.7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7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SE2716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6.0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5.0 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2.7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1.6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1.4 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highlight>
                            <a:srgbClr val="FFFF00"/>
                          </a:highlight>
                        </a:rPr>
                        <a:t>7.8</a:t>
                      </a:r>
                      <a:r>
                        <a:rPr lang="en-US" sz="1200" kern="0" dirty="0">
                          <a:effectLst/>
                        </a:rPr>
                        <a:t> 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highlight>
                            <a:srgbClr val="FFFF00"/>
                          </a:highlight>
                        </a:rPr>
                        <a:t>5.7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7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SE2516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5.5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4.0 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2.5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1.6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1.0 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7.0 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highlight>
                            <a:srgbClr val="FFFF00"/>
                          </a:highlight>
                        </a:rPr>
                        <a:t>4.7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516216" y="3390900"/>
            <a:ext cx="8096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 sz="1200" b="0" dirty="0" err="1">
                <a:latin typeface="MingLiU" pitchFamily="49" charset="-120"/>
              </a:rPr>
              <a:t>unit:mm</a:t>
            </a:r>
            <a:endParaRPr lang="en-US" altLang="zh-TW" sz="2400" b="0" dirty="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798612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00000"/>
              </a:lnSpc>
            </a:pPr>
            <a:r>
              <a:rPr lang="en-US" altLang="zh-CN" dirty="0" smtClean="0"/>
              <a:t>(4)Electrolysis capacitor parts size list</a:t>
            </a:r>
            <a:endParaRPr lang="zh-CN" altLang="en-US" dirty="0" smtClean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23528" y="294556"/>
            <a:ext cx="6192688" cy="58258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0" latin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  <a:defRPr/>
            </a:pPr>
            <a:r>
              <a:rPr lang="en-US" altLang="zh-TW" sz="2200" dirty="0" smtClean="0">
                <a:ea typeface="DFKai-SB" pitchFamily="65" charset="-120"/>
              </a:rPr>
              <a:t>SMT</a:t>
            </a:r>
            <a:r>
              <a:rPr lang="zh-TW" altLang="en-US" sz="2200" dirty="0" smtClean="0">
                <a:ea typeface="DFKai-SB" pitchFamily="65" charset="-120"/>
              </a:rPr>
              <a:t> </a:t>
            </a:r>
            <a:r>
              <a:rPr lang="en-US" altLang="zh-TW" sz="2200" dirty="0" smtClean="0">
                <a:ea typeface="DFKai-SB" pitchFamily="65" charset="-120"/>
              </a:rPr>
              <a:t>component PAD design </a:t>
            </a:r>
            <a:endParaRPr lang="en-US" altLang="zh-CN" sz="2200" dirty="0"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942628"/>
            <a:ext cx="8118475" cy="37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01572" tIns="50786" rIns="101572" bIns="50786"/>
          <a:lstStyle/>
          <a:p>
            <a:pPr marL="1104900" lvl="1" indent="-533400">
              <a:spcBef>
                <a:spcPct val="20000"/>
              </a:spcBef>
            </a:pPr>
            <a:r>
              <a:rPr lang="en-US" altLang="zh-CN" dirty="0" smtClean="0"/>
              <a:t>(5)Diode-3PIN</a:t>
            </a:r>
            <a:endParaRPr lang="en-US" altLang="zh-TW" dirty="0" smtClean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971600" y="1518692"/>
          <a:ext cx="7416827" cy="15841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0273"/>
                <a:gridCol w="536803"/>
                <a:gridCol w="405896"/>
                <a:gridCol w="405896"/>
                <a:gridCol w="405896"/>
                <a:gridCol w="505174"/>
                <a:gridCol w="505174"/>
                <a:gridCol w="505174"/>
                <a:gridCol w="948847"/>
                <a:gridCol w="948847"/>
                <a:gridCol w="948847"/>
              </a:tblGrid>
              <a:tr h="31683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TYPE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Body Size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Pad Size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Placement Size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168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L1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W1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a1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a2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b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c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d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e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L2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W2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SOT-23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48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40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40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120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40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136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highlight>
                            <a:srgbClr val="FFFF00"/>
                          </a:highlight>
                        </a:rPr>
                        <a:t>136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156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Diode-3PIN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48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40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40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120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40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136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highlight>
                            <a:srgbClr val="FFFF00"/>
                          </a:highlight>
                        </a:rPr>
                        <a:t>136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156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effectLst/>
                        </a:rPr>
                        <a:t>ref</a:t>
                      </a:r>
                      <a:r>
                        <a:rPr lang="en-US" sz="1200" kern="0" dirty="0">
                          <a:effectLst/>
                        </a:rPr>
                        <a:t>.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W2=e+20 , </a:t>
                      </a:r>
                      <a:r>
                        <a:rPr lang="en-US" sz="1200" kern="0" dirty="0" smtClean="0">
                          <a:effectLst/>
                        </a:rPr>
                        <a:t>L2=</a:t>
                      </a:r>
                      <a:r>
                        <a:rPr lang="en-US" sz="1200" kern="0" dirty="0" smtClean="0">
                          <a:effectLst/>
                          <a:highlight>
                            <a:srgbClr val="FFFF00"/>
                          </a:highlight>
                        </a:rPr>
                        <a:t>max(</a:t>
                      </a:r>
                      <a:r>
                        <a:rPr lang="en-US" sz="1200" kern="0" dirty="0" smtClean="0">
                          <a:effectLst/>
                        </a:rPr>
                        <a:t>c+</a:t>
                      </a:r>
                      <a:r>
                        <a:rPr lang="en-US" sz="1200" kern="0" dirty="0" smtClean="0">
                          <a:effectLst/>
                          <a:highlight>
                            <a:srgbClr val="FFFF00"/>
                          </a:highlight>
                        </a:rPr>
                        <a:t>16; L1+16)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3" name="Group 91"/>
          <p:cNvGrpSpPr>
            <a:grpSpLocks noChangeAspect="1"/>
          </p:cNvGrpSpPr>
          <p:nvPr/>
        </p:nvGrpSpPr>
        <p:grpSpPr bwMode="auto">
          <a:xfrm>
            <a:off x="683568" y="3606924"/>
            <a:ext cx="5328592" cy="2479375"/>
            <a:chOff x="2346" y="7815"/>
            <a:chExt cx="6596" cy="3223"/>
          </a:xfrm>
        </p:grpSpPr>
        <p:sp>
          <p:nvSpPr>
            <p:cNvPr id="14" name="AutoShape 162"/>
            <p:cNvSpPr>
              <a:spLocks noChangeAspect="1" noChangeArrowheads="1" noTextEdit="1"/>
            </p:cNvSpPr>
            <p:nvPr/>
          </p:nvSpPr>
          <p:spPr bwMode="auto">
            <a:xfrm>
              <a:off x="4255" y="7815"/>
              <a:ext cx="4687" cy="2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61"/>
            <p:cNvSpPr>
              <a:spLocks/>
            </p:cNvSpPr>
            <p:nvPr/>
          </p:nvSpPr>
          <p:spPr bwMode="auto">
            <a:xfrm>
              <a:off x="5676" y="9067"/>
              <a:ext cx="457" cy="455"/>
            </a:xfrm>
            <a:custGeom>
              <a:avLst/>
              <a:gdLst>
                <a:gd name="T0" fmla="*/ 158 w 832"/>
                <a:gd name="T1" fmla="*/ 0 h 832"/>
                <a:gd name="T2" fmla="*/ 0 w 832"/>
                <a:gd name="T3" fmla="*/ 158 h 832"/>
                <a:gd name="T4" fmla="*/ 0 w 832"/>
                <a:gd name="T5" fmla="*/ 298 h 832"/>
                <a:gd name="T6" fmla="*/ 158 w 832"/>
                <a:gd name="T7" fmla="*/ 455 h 832"/>
                <a:gd name="T8" fmla="*/ 299 w 832"/>
                <a:gd name="T9" fmla="*/ 455 h 832"/>
                <a:gd name="T10" fmla="*/ 457 w 832"/>
                <a:gd name="T11" fmla="*/ 298 h 832"/>
                <a:gd name="T12" fmla="*/ 457 w 832"/>
                <a:gd name="T13" fmla="*/ 158 h 832"/>
                <a:gd name="T14" fmla="*/ 299 w 832"/>
                <a:gd name="T15" fmla="*/ 0 h 832"/>
                <a:gd name="T16" fmla="*/ 158 w 832"/>
                <a:gd name="T17" fmla="*/ 0 h 8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32"/>
                <a:gd name="T28" fmla="*/ 0 h 832"/>
                <a:gd name="T29" fmla="*/ 832 w 832"/>
                <a:gd name="T30" fmla="*/ 832 h 8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32" h="832">
                  <a:moveTo>
                    <a:pt x="288" y="0"/>
                  </a:moveTo>
                  <a:cubicBezTo>
                    <a:pt x="129" y="0"/>
                    <a:pt x="0" y="129"/>
                    <a:pt x="0" y="288"/>
                  </a:cubicBezTo>
                  <a:lnTo>
                    <a:pt x="0" y="544"/>
                  </a:lnTo>
                  <a:cubicBezTo>
                    <a:pt x="0" y="704"/>
                    <a:pt x="129" y="832"/>
                    <a:pt x="288" y="832"/>
                  </a:cubicBezTo>
                  <a:lnTo>
                    <a:pt x="544" y="832"/>
                  </a:lnTo>
                  <a:cubicBezTo>
                    <a:pt x="704" y="832"/>
                    <a:pt x="832" y="704"/>
                    <a:pt x="832" y="544"/>
                  </a:cubicBezTo>
                  <a:lnTo>
                    <a:pt x="832" y="288"/>
                  </a:lnTo>
                  <a:cubicBezTo>
                    <a:pt x="832" y="129"/>
                    <a:pt x="704" y="0"/>
                    <a:pt x="544" y="0"/>
                  </a:cubicBezTo>
                  <a:lnTo>
                    <a:pt x="28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160"/>
            <p:cNvSpPr>
              <a:spLocks/>
            </p:cNvSpPr>
            <p:nvPr/>
          </p:nvSpPr>
          <p:spPr bwMode="auto">
            <a:xfrm>
              <a:off x="5676" y="9067"/>
              <a:ext cx="457" cy="455"/>
            </a:xfrm>
            <a:custGeom>
              <a:avLst/>
              <a:gdLst>
                <a:gd name="T0" fmla="*/ 158 w 832"/>
                <a:gd name="T1" fmla="*/ 0 h 832"/>
                <a:gd name="T2" fmla="*/ 0 w 832"/>
                <a:gd name="T3" fmla="*/ 158 h 832"/>
                <a:gd name="T4" fmla="*/ 0 w 832"/>
                <a:gd name="T5" fmla="*/ 298 h 832"/>
                <a:gd name="T6" fmla="*/ 158 w 832"/>
                <a:gd name="T7" fmla="*/ 455 h 832"/>
                <a:gd name="T8" fmla="*/ 299 w 832"/>
                <a:gd name="T9" fmla="*/ 455 h 832"/>
                <a:gd name="T10" fmla="*/ 457 w 832"/>
                <a:gd name="T11" fmla="*/ 298 h 832"/>
                <a:gd name="T12" fmla="*/ 457 w 832"/>
                <a:gd name="T13" fmla="*/ 158 h 832"/>
                <a:gd name="T14" fmla="*/ 299 w 832"/>
                <a:gd name="T15" fmla="*/ 0 h 832"/>
                <a:gd name="T16" fmla="*/ 158 w 832"/>
                <a:gd name="T17" fmla="*/ 0 h 8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32"/>
                <a:gd name="T28" fmla="*/ 0 h 832"/>
                <a:gd name="T29" fmla="*/ 832 w 832"/>
                <a:gd name="T30" fmla="*/ 832 h 8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32" h="832">
                  <a:moveTo>
                    <a:pt x="288" y="0"/>
                  </a:moveTo>
                  <a:cubicBezTo>
                    <a:pt x="129" y="0"/>
                    <a:pt x="0" y="129"/>
                    <a:pt x="0" y="288"/>
                  </a:cubicBezTo>
                  <a:lnTo>
                    <a:pt x="0" y="544"/>
                  </a:lnTo>
                  <a:cubicBezTo>
                    <a:pt x="0" y="704"/>
                    <a:pt x="129" y="832"/>
                    <a:pt x="288" y="832"/>
                  </a:cubicBezTo>
                  <a:lnTo>
                    <a:pt x="544" y="832"/>
                  </a:lnTo>
                  <a:cubicBezTo>
                    <a:pt x="704" y="832"/>
                    <a:pt x="832" y="704"/>
                    <a:pt x="832" y="544"/>
                  </a:cubicBezTo>
                  <a:lnTo>
                    <a:pt x="832" y="288"/>
                  </a:lnTo>
                  <a:cubicBezTo>
                    <a:pt x="832" y="129"/>
                    <a:pt x="704" y="0"/>
                    <a:pt x="544" y="0"/>
                  </a:cubicBezTo>
                  <a:lnTo>
                    <a:pt x="288" y="0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159"/>
            <p:cNvSpPr>
              <a:spLocks/>
            </p:cNvSpPr>
            <p:nvPr/>
          </p:nvSpPr>
          <p:spPr bwMode="auto">
            <a:xfrm>
              <a:off x="5676" y="8245"/>
              <a:ext cx="457" cy="455"/>
            </a:xfrm>
            <a:custGeom>
              <a:avLst/>
              <a:gdLst>
                <a:gd name="T0" fmla="*/ 167 w 832"/>
                <a:gd name="T1" fmla="*/ 0 h 832"/>
                <a:gd name="T2" fmla="*/ 0 w 832"/>
                <a:gd name="T3" fmla="*/ 166 h 832"/>
                <a:gd name="T4" fmla="*/ 0 w 832"/>
                <a:gd name="T5" fmla="*/ 289 h 832"/>
                <a:gd name="T6" fmla="*/ 167 w 832"/>
                <a:gd name="T7" fmla="*/ 455 h 832"/>
                <a:gd name="T8" fmla="*/ 290 w 832"/>
                <a:gd name="T9" fmla="*/ 455 h 832"/>
                <a:gd name="T10" fmla="*/ 457 w 832"/>
                <a:gd name="T11" fmla="*/ 289 h 832"/>
                <a:gd name="T12" fmla="*/ 457 w 832"/>
                <a:gd name="T13" fmla="*/ 166 h 832"/>
                <a:gd name="T14" fmla="*/ 290 w 832"/>
                <a:gd name="T15" fmla="*/ 0 h 832"/>
                <a:gd name="T16" fmla="*/ 167 w 832"/>
                <a:gd name="T17" fmla="*/ 0 h 8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32"/>
                <a:gd name="T28" fmla="*/ 0 h 832"/>
                <a:gd name="T29" fmla="*/ 832 w 832"/>
                <a:gd name="T30" fmla="*/ 832 h 8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32" h="832">
                  <a:moveTo>
                    <a:pt x="304" y="0"/>
                  </a:moveTo>
                  <a:cubicBezTo>
                    <a:pt x="137" y="0"/>
                    <a:pt x="0" y="137"/>
                    <a:pt x="0" y="304"/>
                  </a:cubicBezTo>
                  <a:lnTo>
                    <a:pt x="0" y="528"/>
                  </a:lnTo>
                  <a:cubicBezTo>
                    <a:pt x="0" y="696"/>
                    <a:pt x="137" y="832"/>
                    <a:pt x="304" y="832"/>
                  </a:cubicBezTo>
                  <a:lnTo>
                    <a:pt x="528" y="832"/>
                  </a:lnTo>
                  <a:cubicBezTo>
                    <a:pt x="696" y="832"/>
                    <a:pt x="832" y="696"/>
                    <a:pt x="832" y="528"/>
                  </a:cubicBezTo>
                  <a:lnTo>
                    <a:pt x="832" y="304"/>
                  </a:lnTo>
                  <a:cubicBezTo>
                    <a:pt x="832" y="137"/>
                    <a:pt x="696" y="0"/>
                    <a:pt x="528" y="0"/>
                  </a:cubicBez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158"/>
            <p:cNvSpPr>
              <a:spLocks/>
            </p:cNvSpPr>
            <p:nvPr/>
          </p:nvSpPr>
          <p:spPr bwMode="auto">
            <a:xfrm>
              <a:off x="5676" y="8245"/>
              <a:ext cx="457" cy="455"/>
            </a:xfrm>
            <a:custGeom>
              <a:avLst/>
              <a:gdLst>
                <a:gd name="T0" fmla="*/ 167 w 832"/>
                <a:gd name="T1" fmla="*/ 0 h 832"/>
                <a:gd name="T2" fmla="*/ 0 w 832"/>
                <a:gd name="T3" fmla="*/ 166 h 832"/>
                <a:gd name="T4" fmla="*/ 0 w 832"/>
                <a:gd name="T5" fmla="*/ 289 h 832"/>
                <a:gd name="T6" fmla="*/ 167 w 832"/>
                <a:gd name="T7" fmla="*/ 455 h 832"/>
                <a:gd name="T8" fmla="*/ 290 w 832"/>
                <a:gd name="T9" fmla="*/ 455 h 832"/>
                <a:gd name="T10" fmla="*/ 457 w 832"/>
                <a:gd name="T11" fmla="*/ 289 h 832"/>
                <a:gd name="T12" fmla="*/ 457 w 832"/>
                <a:gd name="T13" fmla="*/ 166 h 832"/>
                <a:gd name="T14" fmla="*/ 290 w 832"/>
                <a:gd name="T15" fmla="*/ 0 h 832"/>
                <a:gd name="T16" fmla="*/ 167 w 832"/>
                <a:gd name="T17" fmla="*/ 0 h 8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32"/>
                <a:gd name="T28" fmla="*/ 0 h 832"/>
                <a:gd name="T29" fmla="*/ 832 w 832"/>
                <a:gd name="T30" fmla="*/ 832 h 8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32" h="832">
                  <a:moveTo>
                    <a:pt x="304" y="0"/>
                  </a:moveTo>
                  <a:cubicBezTo>
                    <a:pt x="137" y="0"/>
                    <a:pt x="0" y="137"/>
                    <a:pt x="0" y="304"/>
                  </a:cubicBezTo>
                  <a:lnTo>
                    <a:pt x="0" y="528"/>
                  </a:lnTo>
                  <a:cubicBezTo>
                    <a:pt x="0" y="696"/>
                    <a:pt x="137" y="832"/>
                    <a:pt x="304" y="832"/>
                  </a:cubicBezTo>
                  <a:lnTo>
                    <a:pt x="528" y="832"/>
                  </a:lnTo>
                  <a:cubicBezTo>
                    <a:pt x="696" y="832"/>
                    <a:pt x="832" y="696"/>
                    <a:pt x="832" y="528"/>
                  </a:cubicBezTo>
                  <a:lnTo>
                    <a:pt x="832" y="304"/>
                  </a:lnTo>
                  <a:cubicBezTo>
                    <a:pt x="832" y="137"/>
                    <a:pt x="696" y="0"/>
                    <a:pt x="528" y="0"/>
                  </a:cubicBezTo>
                  <a:lnTo>
                    <a:pt x="304" y="0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157"/>
            <p:cNvSpPr>
              <a:spLocks/>
            </p:cNvSpPr>
            <p:nvPr/>
          </p:nvSpPr>
          <p:spPr bwMode="auto">
            <a:xfrm>
              <a:off x="4437" y="8631"/>
              <a:ext cx="457" cy="454"/>
            </a:xfrm>
            <a:custGeom>
              <a:avLst/>
              <a:gdLst>
                <a:gd name="T0" fmla="*/ 176 w 832"/>
                <a:gd name="T1" fmla="*/ 0 h 832"/>
                <a:gd name="T2" fmla="*/ 0 w 832"/>
                <a:gd name="T3" fmla="*/ 175 h 832"/>
                <a:gd name="T4" fmla="*/ 0 w 832"/>
                <a:gd name="T5" fmla="*/ 279 h 832"/>
                <a:gd name="T6" fmla="*/ 176 w 832"/>
                <a:gd name="T7" fmla="*/ 454 h 832"/>
                <a:gd name="T8" fmla="*/ 281 w 832"/>
                <a:gd name="T9" fmla="*/ 454 h 832"/>
                <a:gd name="T10" fmla="*/ 457 w 832"/>
                <a:gd name="T11" fmla="*/ 279 h 832"/>
                <a:gd name="T12" fmla="*/ 457 w 832"/>
                <a:gd name="T13" fmla="*/ 175 h 832"/>
                <a:gd name="T14" fmla="*/ 281 w 832"/>
                <a:gd name="T15" fmla="*/ 0 h 832"/>
                <a:gd name="T16" fmla="*/ 176 w 832"/>
                <a:gd name="T17" fmla="*/ 0 h 8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32"/>
                <a:gd name="T28" fmla="*/ 0 h 832"/>
                <a:gd name="T29" fmla="*/ 832 w 832"/>
                <a:gd name="T30" fmla="*/ 832 h 8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32" h="832">
                  <a:moveTo>
                    <a:pt x="320" y="0"/>
                  </a:moveTo>
                  <a:cubicBezTo>
                    <a:pt x="144" y="0"/>
                    <a:pt x="0" y="144"/>
                    <a:pt x="0" y="320"/>
                  </a:cubicBezTo>
                  <a:lnTo>
                    <a:pt x="0" y="512"/>
                  </a:lnTo>
                  <a:cubicBezTo>
                    <a:pt x="0" y="689"/>
                    <a:pt x="144" y="832"/>
                    <a:pt x="320" y="832"/>
                  </a:cubicBezTo>
                  <a:lnTo>
                    <a:pt x="512" y="832"/>
                  </a:lnTo>
                  <a:cubicBezTo>
                    <a:pt x="689" y="832"/>
                    <a:pt x="832" y="689"/>
                    <a:pt x="832" y="512"/>
                  </a:cubicBezTo>
                  <a:lnTo>
                    <a:pt x="832" y="320"/>
                  </a:lnTo>
                  <a:cubicBezTo>
                    <a:pt x="832" y="144"/>
                    <a:pt x="689" y="0"/>
                    <a:pt x="512" y="0"/>
                  </a:cubicBezTo>
                  <a:lnTo>
                    <a:pt x="32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156"/>
            <p:cNvSpPr>
              <a:spLocks/>
            </p:cNvSpPr>
            <p:nvPr/>
          </p:nvSpPr>
          <p:spPr bwMode="auto">
            <a:xfrm>
              <a:off x="4437" y="8631"/>
              <a:ext cx="457" cy="454"/>
            </a:xfrm>
            <a:custGeom>
              <a:avLst/>
              <a:gdLst>
                <a:gd name="T0" fmla="*/ 176 w 832"/>
                <a:gd name="T1" fmla="*/ 0 h 832"/>
                <a:gd name="T2" fmla="*/ 0 w 832"/>
                <a:gd name="T3" fmla="*/ 175 h 832"/>
                <a:gd name="T4" fmla="*/ 0 w 832"/>
                <a:gd name="T5" fmla="*/ 279 h 832"/>
                <a:gd name="T6" fmla="*/ 176 w 832"/>
                <a:gd name="T7" fmla="*/ 454 h 832"/>
                <a:gd name="T8" fmla="*/ 281 w 832"/>
                <a:gd name="T9" fmla="*/ 454 h 832"/>
                <a:gd name="T10" fmla="*/ 457 w 832"/>
                <a:gd name="T11" fmla="*/ 279 h 832"/>
                <a:gd name="T12" fmla="*/ 457 w 832"/>
                <a:gd name="T13" fmla="*/ 175 h 832"/>
                <a:gd name="T14" fmla="*/ 281 w 832"/>
                <a:gd name="T15" fmla="*/ 0 h 832"/>
                <a:gd name="T16" fmla="*/ 176 w 832"/>
                <a:gd name="T17" fmla="*/ 0 h 8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32"/>
                <a:gd name="T28" fmla="*/ 0 h 832"/>
                <a:gd name="T29" fmla="*/ 832 w 832"/>
                <a:gd name="T30" fmla="*/ 832 h 8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32" h="832">
                  <a:moveTo>
                    <a:pt x="320" y="0"/>
                  </a:moveTo>
                  <a:cubicBezTo>
                    <a:pt x="144" y="0"/>
                    <a:pt x="0" y="144"/>
                    <a:pt x="0" y="320"/>
                  </a:cubicBezTo>
                  <a:lnTo>
                    <a:pt x="0" y="512"/>
                  </a:lnTo>
                  <a:cubicBezTo>
                    <a:pt x="0" y="689"/>
                    <a:pt x="144" y="832"/>
                    <a:pt x="320" y="832"/>
                  </a:cubicBezTo>
                  <a:lnTo>
                    <a:pt x="512" y="832"/>
                  </a:lnTo>
                  <a:cubicBezTo>
                    <a:pt x="689" y="832"/>
                    <a:pt x="832" y="689"/>
                    <a:pt x="832" y="512"/>
                  </a:cubicBezTo>
                  <a:lnTo>
                    <a:pt x="832" y="320"/>
                  </a:lnTo>
                  <a:cubicBezTo>
                    <a:pt x="832" y="144"/>
                    <a:pt x="689" y="0"/>
                    <a:pt x="512" y="0"/>
                  </a:cubicBezTo>
                  <a:lnTo>
                    <a:pt x="320" y="0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Rectangle 154"/>
            <p:cNvSpPr>
              <a:spLocks noChangeArrowheads="1"/>
            </p:cNvSpPr>
            <p:nvPr/>
          </p:nvSpPr>
          <p:spPr bwMode="auto">
            <a:xfrm>
              <a:off x="2708" y="9680"/>
              <a:ext cx="738" cy="576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000" b="0">
                <a:latin typeface="Times New Roman" pitchFamily="18" charset="0"/>
              </a:endParaRPr>
            </a:p>
          </p:txBody>
        </p:sp>
        <p:sp>
          <p:nvSpPr>
            <p:cNvPr id="22" name="Freeform 152"/>
            <p:cNvSpPr>
              <a:spLocks/>
            </p:cNvSpPr>
            <p:nvPr/>
          </p:nvSpPr>
          <p:spPr bwMode="auto">
            <a:xfrm>
              <a:off x="3446" y="9942"/>
              <a:ext cx="341" cy="340"/>
            </a:xfrm>
            <a:custGeom>
              <a:avLst/>
              <a:gdLst>
                <a:gd name="T0" fmla="*/ 0 w 187"/>
                <a:gd name="T1" fmla="*/ 0 h 187"/>
                <a:gd name="T2" fmla="*/ 124 w 187"/>
                <a:gd name="T3" fmla="*/ 0 h 187"/>
                <a:gd name="T4" fmla="*/ 171 w 187"/>
                <a:gd name="T5" fmla="*/ 340 h 187"/>
                <a:gd name="T6" fmla="*/ 341 w 187"/>
                <a:gd name="T7" fmla="*/ 340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"/>
                <a:gd name="T13" fmla="*/ 0 h 187"/>
                <a:gd name="T14" fmla="*/ 187 w 187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" h="187">
                  <a:moveTo>
                    <a:pt x="0" y="0"/>
                  </a:moveTo>
                  <a:lnTo>
                    <a:pt x="68" y="0"/>
                  </a:lnTo>
                  <a:lnTo>
                    <a:pt x="94" y="187"/>
                  </a:lnTo>
                  <a:lnTo>
                    <a:pt x="187" y="187"/>
                  </a:lnTo>
                </a:path>
              </a:pathLst>
            </a:cu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151"/>
            <p:cNvSpPr>
              <a:spLocks/>
            </p:cNvSpPr>
            <p:nvPr/>
          </p:nvSpPr>
          <p:spPr bwMode="auto">
            <a:xfrm>
              <a:off x="2366" y="9942"/>
              <a:ext cx="342" cy="340"/>
            </a:xfrm>
            <a:custGeom>
              <a:avLst/>
              <a:gdLst>
                <a:gd name="T0" fmla="*/ 342 w 187"/>
                <a:gd name="T1" fmla="*/ 0 h 187"/>
                <a:gd name="T2" fmla="*/ 218 w 187"/>
                <a:gd name="T3" fmla="*/ 0 h 187"/>
                <a:gd name="T4" fmla="*/ 170 w 187"/>
                <a:gd name="T5" fmla="*/ 340 h 187"/>
                <a:gd name="T6" fmla="*/ 0 w 187"/>
                <a:gd name="T7" fmla="*/ 340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"/>
                <a:gd name="T13" fmla="*/ 0 h 187"/>
                <a:gd name="T14" fmla="*/ 187 w 187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" h="187">
                  <a:moveTo>
                    <a:pt x="187" y="0"/>
                  </a:moveTo>
                  <a:lnTo>
                    <a:pt x="119" y="0"/>
                  </a:lnTo>
                  <a:lnTo>
                    <a:pt x="93" y="187"/>
                  </a:lnTo>
                  <a:lnTo>
                    <a:pt x="0" y="187"/>
                  </a:lnTo>
                </a:path>
              </a:pathLst>
            </a:cu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Rectangle 150"/>
            <p:cNvSpPr>
              <a:spLocks noChangeArrowheads="1"/>
            </p:cNvSpPr>
            <p:nvPr/>
          </p:nvSpPr>
          <p:spPr bwMode="auto">
            <a:xfrm>
              <a:off x="2708" y="8062"/>
              <a:ext cx="738" cy="15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000" b="0">
                <a:latin typeface="Times New Roman" pitchFamily="18" charset="0"/>
              </a:endParaRPr>
            </a:p>
          </p:txBody>
        </p:sp>
        <p:sp>
          <p:nvSpPr>
            <p:cNvPr id="25" name="Rectangle 149"/>
            <p:cNvSpPr>
              <a:spLocks noChangeArrowheads="1"/>
            </p:cNvSpPr>
            <p:nvPr/>
          </p:nvSpPr>
          <p:spPr bwMode="auto">
            <a:xfrm>
              <a:off x="2708" y="8062"/>
              <a:ext cx="738" cy="1513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000" b="0">
                <a:latin typeface="Times New Roman" pitchFamily="18" charset="0"/>
              </a:endParaRPr>
            </a:p>
          </p:txBody>
        </p:sp>
        <p:sp>
          <p:nvSpPr>
            <p:cNvPr id="26" name="Freeform 148"/>
            <p:cNvSpPr>
              <a:spLocks noEditPoints="1"/>
            </p:cNvSpPr>
            <p:nvPr/>
          </p:nvSpPr>
          <p:spPr bwMode="auto">
            <a:xfrm>
              <a:off x="2346" y="10397"/>
              <a:ext cx="214" cy="77"/>
            </a:xfrm>
            <a:custGeom>
              <a:avLst/>
              <a:gdLst>
                <a:gd name="T0" fmla="*/ 11 w 389"/>
                <a:gd name="T1" fmla="*/ 30 h 145"/>
                <a:gd name="T2" fmla="*/ 204 w 389"/>
                <a:gd name="T3" fmla="*/ 37 h 145"/>
                <a:gd name="T4" fmla="*/ 208 w 389"/>
                <a:gd name="T5" fmla="*/ 42 h 145"/>
                <a:gd name="T6" fmla="*/ 203 w 389"/>
                <a:gd name="T7" fmla="*/ 47 h 145"/>
                <a:gd name="T8" fmla="*/ 10 w 389"/>
                <a:gd name="T9" fmla="*/ 40 h 145"/>
                <a:gd name="T10" fmla="*/ 6 w 389"/>
                <a:gd name="T11" fmla="*/ 35 h 145"/>
                <a:gd name="T12" fmla="*/ 11 w 389"/>
                <a:gd name="T13" fmla="*/ 30 h 145"/>
                <a:gd name="T14" fmla="*/ 62 w 389"/>
                <a:gd name="T15" fmla="*/ 72 h 145"/>
                <a:gd name="T16" fmla="*/ 0 w 389"/>
                <a:gd name="T17" fmla="*/ 35 h 145"/>
                <a:gd name="T18" fmla="*/ 64 w 389"/>
                <a:gd name="T19" fmla="*/ 1 h 145"/>
                <a:gd name="T20" fmla="*/ 72 w 389"/>
                <a:gd name="T21" fmla="*/ 4 h 145"/>
                <a:gd name="T22" fmla="*/ 70 w 389"/>
                <a:gd name="T23" fmla="*/ 11 h 145"/>
                <a:gd name="T24" fmla="*/ 13 w 389"/>
                <a:gd name="T25" fmla="*/ 40 h 145"/>
                <a:gd name="T26" fmla="*/ 14 w 389"/>
                <a:gd name="T27" fmla="*/ 30 h 145"/>
                <a:gd name="T28" fmla="*/ 68 w 389"/>
                <a:gd name="T29" fmla="*/ 63 h 145"/>
                <a:gd name="T30" fmla="*/ 69 w 389"/>
                <a:gd name="T31" fmla="*/ 71 h 145"/>
                <a:gd name="T32" fmla="*/ 62 w 389"/>
                <a:gd name="T33" fmla="*/ 72 h 145"/>
                <a:gd name="T34" fmla="*/ 152 w 389"/>
                <a:gd name="T35" fmla="*/ 5 h 145"/>
                <a:gd name="T36" fmla="*/ 214 w 389"/>
                <a:gd name="T37" fmla="*/ 42 h 145"/>
                <a:gd name="T38" fmla="*/ 150 w 389"/>
                <a:gd name="T39" fmla="*/ 75 h 145"/>
                <a:gd name="T40" fmla="*/ 142 w 389"/>
                <a:gd name="T41" fmla="*/ 73 h 145"/>
                <a:gd name="T42" fmla="*/ 144 w 389"/>
                <a:gd name="T43" fmla="*/ 66 h 145"/>
                <a:gd name="T44" fmla="*/ 200 w 389"/>
                <a:gd name="T45" fmla="*/ 37 h 145"/>
                <a:gd name="T46" fmla="*/ 200 w 389"/>
                <a:gd name="T47" fmla="*/ 47 h 145"/>
                <a:gd name="T48" fmla="*/ 146 w 389"/>
                <a:gd name="T49" fmla="*/ 13 h 145"/>
                <a:gd name="T50" fmla="*/ 145 w 389"/>
                <a:gd name="T51" fmla="*/ 6 h 145"/>
                <a:gd name="T52" fmla="*/ 152 w 389"/>
                <a:gd name="T53" fmla="*/ 5 h 1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9"/>
                <a:gd name="T82" fmla="*/ 0 h 145"/>
                <a:gd name="T83" fmla="*/ 389 w 389"/>
                <a:gd name="T84" fmla="*/ 145 h 1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9" h="145">
                  <a:moveTo>
                    <a:pt x="20" y="56"/>
                  </a:moveTo>
                  <a:lnTo>
                    <a:pt x="370" y="69"/>
                  </a:lnTo>
                  <a:cubicBezTo>
                    <a:pt x="375" y="69"/>
                    <a:pt x="379" y="74"/>
                    <a:pt x="379" y="80"/>
                  </a:cubicBezTo>
                  <a:cubicBezTo>
                    <a:pt x="379" y="85"/>
                    <a:pt x="374" y="89"/>
                    <a:pt x="369" y="89"/>
                  </a:cubicBezTo>
                  <a:lnTo>
                    <a:pt x="19" y="76"/>
                  </a:lnTo>
                  <a:cubicBezTo>
                    <a:pt x="14" y="76"/>
                    <a:pt x="10" y="71"/>
                    <a:pt x="10" y="65"/>
                  </a:cubicBezTo>
                  <a:cubicBezTo>
                    <a:pt x="10" y="60"/>
                    <a:pt x="15" y="56"/>
                    <a:pt x="20" y="56"/>
                  </a:cubicBezTo>
                  <a:close/>
                  <a:moveTo>
                    <a:pt x="112" y="136"/>
                  </a:moveTo>
                  <a:lnTo>
                    <a:pt x="0" y="65"/>
                  </a:lnTo>
                  <a:lnTo>
                    <a:pt x="117" y="2"/>
                  </a:lnTo>
                  <a:cubicBezTo>
                    <a:pt x="122" y="0"/>
                    <a:pt x="128" y="2"/>
                    <a:pt x="131" y="7"/>
                  </a:cubicBezTo>
                  <a:cubicBezTo>
                    <a:pt x="133" y="11"/>
                    <a:pt x="132" y="18"/>
                    <a:pt x="127" y="20"/>
                  </a:cubicBezTo>
                  <a:lnTo>
                    <a:pt x="24" y="75"/>
                  </a:lnTo>
                  <a:lnTo>
                    <a:pt x="25" y="57"/>
                  </a:lnTo>
                  <a:lnTo>
                    <a:pt x="123" y="119"/>
                  </a:lnTo>
                  <a:cubicBezTo>
                    <a:pt x="127" y="122"/>
                    <a:pt x="129" y="129"/>
                    <a:pt x="126" y="133"/>
                  </a:cubicBezTo>
                  <a:cubicBezTo>
                    <a:pt x="123" y="138"/>
                    <a:pt x="117" y="139"/>
                    <a:pt x="112" y="136"/>
                  </a:cubicBezTo>
                  <a:close/>
                  <a:moveTo>
                    <a:pt x="277" y="9"/>
                  </a:moveTo>
                  <a:lnTo>
                    <a:pt x="389" y="80"/>
                  </a:lnTo>
                  <a:lnTo>
                    <a:pt x="272" y="142"/>
                  </a:lnTo>
                  <a:cubicBezTo>
                    <a:pt x="267" y="145"/>
                    <a:pt x="261" y="143"/>
                    <a:pt x="258" y="138"/>
                  </a:cubicBezTo>
                  <a:cubicBezTo>
                    <a:pt x="256" y="133"/>
                    <a:pt x="257" y="127"/>
                    <a:pt x="262" y="125"/>
                  </a:cubicBezTo>
                  <a:lnTo>
                    <a:pt x="364" y="70"/>
                  </a:lnTo>
                  <a:lnTo>
                    <a:pt x="364" y="88"/>
                  </a:lnTo>
                  <a:lnTo>
                    <a:pt x="266" y="25"/>
                  </a:lnTo>
                  <a:cubicBezTo>
                    <a:pt x="261" y="23"/>
                    <a:pt x="260" y="16"/>
                    <a:pt x="263" y="12"/>
                  </a:cubicBezTo>
                  <a:cubicBezTo>
                    <a:pt x="266" y="7"/>
                    <a:pt x="272" y="6"/>
                    <a:pt x="277" y="9"/>
                  </a:cubicBez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147"/>
            <p:cNvSpPr>
              <a:spLocks noEditPoints="1"/>
            </p:cNvSpPr>
            <p:nvPr/>
          </p:nvSpPr>
          <p:spPr bwMode="auto">
            <a:xfrm>
              <a:off x="2697" y="10402"/>
              <a:ext cx="732" cy="76"/>
            </a:xfrm>
            <a:custGeom>
              <a:avLst/>
              <a:gdLst>
                <a:gd name="T0" fmla="*/ 11 w 1333"/>
                <a:gd name="T1" fmla="*/ 32 h 139"/>
                <a:gd name="T2" fmla="*/ 721 w 1333"/>
                <a:gd name="T3" fmla="*/ 32 h 139"/>
                <a:gd name="T4" fmla="*/ 727 w 1333"/>
                <a:gd name="T5" fmla="*/ 38 h 139"/>
                <a:gd name="T6" fmla="*/ 721 w 1333"/>
                <a:gd name="T7" fmla="*/ 43 h 139"/>
                <a:gd name="T8" fmla="*/ 11 w 1333"/>
                <a:gd name="T9" fmla="*/ 43 h 139"/>
                <a:gd name="T10" fmla="*/ 5 w 1333"/>
                <a:gd name="T11" fmla="*/ 38 h 139"/>
                <a:gd name="T12" fmla="*/ 11 w 1333"/>
                <a:gd name="T13" fmla="*/ 32 h 139"/>
                <a:gd name="T14" fmla="*/ 63 w 1333"/>
                <a:gd name="T15" fmla="*/ 74 h 139"/>
                <a:gd name="T16" fmla="*/ 0 w 1333"/>
                <a:gd name="T17" fmla="*/ 38 h 139"/>
                <a:gd name="T18" fmla="*/ 63 w 1333"/>
                <a:gd name="T19" fmla="*/ 1 h 139"/>
                <a:gd name="T20" fmla="*/ 70 w 1333"/>
                <a:gd name="T21" fmla="*/ 3 h 139"/>
                <a:gd name="T22" fmla="*/ 69 w 1333"/>
                <a:gd name="T23" fmla="*/ 11 h 139"/>
                <a:gd name="T24" fmla="*/ 14 w 1333"/>
                <a:gd name="T25" fmla="*/ 43 h 139"/>
                <a:gd name="T26" fmla="*/ 14 w 1333"/>
                <a:gd name="T27" fmla="*/ 33 h 139"/>
                <a:gd name="T28" fmla="*/ 69 w 1333"/>
                <a:gd name="T29" fmla="*/ 65 h 139"/>
                <a:gd name="T30" fmla="*/ 70 w 1333"/>
                <a:gd name="T31" fmla="*/ 73 h 139"/>
                <a:gd name="T32" fmla="*/ 63 w 1333"/>
                <a:gd name="T33" fmla="*/ 74 h 139"/>
                <a:gd name="T34" fmla="*/ 669 w 1333"/>
                <a:gd name="T35" fmla="*/ 1 h 139"/>
                <a:gd name="T36" fmla="*/ 732 w 1333"/>
                <a:gd name="T37" fmla="*/ 38 h 139"/>
                <a:gd name="T38" fmla="*/ 669 w 1333"/>
                <a:gd name="T39" fmla="*/ 74 h 139"/>
                <a:gd name="T40" fmla="*/ 661 w 1333"/>
                <a:gd name="T41" fmla="*/ 73 h 139"/>
                <a:gd name="T42" fmla="*/ 663 w 1333"/>
                <a:gd name="T43" fmla="*/ 65 h 139"/>
                <a:gd name="T44" fmla="*/ 718 w 1333"/>
                <a:gd name="T45" fmla="*/ 33 h 139"/>
                <a:gd name="T46" fmla="*/ 718 w 1333"/>
                <a:gd name="T47" fmla="*/ 43 h 139"/>
                <a:gd name="T48" fmla="*/ 663 w 1333"/>
                <a:gd name="T49" fmla="*/ 11 h 139"/>
                <a:gd name="T50" fmla="*/ 661 w 1333"/>
                <a:gd name="T51" fmla="*/ 3 h 139"/>
                <a:gd name="T52" fmla="*/ 669 w 1333"/>
                <a:gd name="T53" fmla="*/ 1 h 13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33"/>
                <a:gd name="T82" fmla="*/ 0 h 139"/>
                <a:gd name="T83" fmla="*/ 1333 w 1333"/>
                <a:gd name="T84" fmla="*/ 139 h 13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33" h="139">
                  <a:moveTo>
                    <a:pt x="20" y="59"/>
                  </a:moveTo>
                  <a:lnTo>
                    <a:pt x="1313" y="59"/>
                  </a:lnTo>
                  <a:cubicBezTo>
                    <a:pt x="1319" y="59"/>
                    <a:pt x="1323" y="64"/>
                    <a:pt x="1323" y="69"/>
                  </a:cubicBezTo>
                  <a:cubicBezTo>
                    <a:pt x="1323" y="75"/>
                    <a:pt x="1319" y="79"/>
                    <a:pt x="1313" y="79"/>
                  </a:cubicBezTo>
                  <a:lnTo>
                    <a:pt x="20" y="79"/>
                  </a:lnTo>
                  <a:cubicBezTo>
                    <a:pt x="14" y="79"/>
                    <a:pt x="10" y="75"/>
                    <a:pt x="10" y="69"/>
                  </a:cubicBezTo>
                  <a:cubicBezTo>
                    <a:pt x="10" y="64"/>
                    <a:pt x="14" y="59"/>
                    <a:pt x="20" y="59"/>
                  </a:cubicBezTo>
                  <a:close/>
                  <a:moveTo>
                    <a:pt x="115" y="136"/>
                  </a:moveTo>
                  <a:lnTo>
                    <a:pt x="0" y="69"/>
                  </a:lnTo>
                  <a:lnTo>
                    <a:pt x="115" y="2"/>
                  </a:lnTo>
                  <a:cubicBezTo>
                    <a:pt x="120" y="0"/>
                    <a:pt x="126" y="1"/>
                    <a:pt x="128" y="6"/>
                  </a:cubicBezTo>
                  <a:cubicBezTo>
                    <a:pt x="131" y="11"/>
                    <a:pt x="130" y="17"/>
                    <a:pt x="125" y="20"/>
                  </a:cubicBezTo>
                  <a:lnTo>
                    <a:pt x="25" y="78"/>
                  </a:lnTo>
                  <a:lnTo>
                    <a:pt x="25" y="61"/>
                  </a:lnTo>
                  <a:lnTo>
                    <a:pt x="125" y="119"/>
                  </a:lnTo>
                  <a:cubicBezTo>
                    <a:pt x="130" y="122"/>
                    <a:pt x="131" y="128"/>
                    <a:pt x="128" y="133"/>
                  </a:cubicBezTo>
                  <a:cubicBezTo>
                    <a:pt x="126" y="138"/>
                    <a:pt x="120" y="139"/>
                    <a:pt x="115" y="136"/>
                  </a:cubicBezTo>
                  <a:close/>
                  <a:moveTo>
                    <a:pt x="1218" y="2"/>
                  </a:moveTo>
                  <a:lnTo>
                    <a:pt x="1333" y="69"/>
                  </a:lnTo>
                  <a:lnTo>
                    <a:pt x="1218" y="136"/>
                  </a:lnTo>
                  <a:cubicBezTo>
                    <a:pt x="1213" y="139"/>
                    <a:pt x="1207" y="138"/>
                    <a:pt x="1204" y="133"/>
                  </a:cubicBezTo>
                  <a:cubicBezTo>
                    <a:pt x="1202" y="128"/>
                    <a:pt x="1203" y="122"/>
                    <a:pt x="1208" y="119"/>
                  </a:cubicBezTo>
                  <a:lnTo>
                    <a:pt x="1308" y="61"/>
                  </a:lnTo>
                  <a:lnTo>
                    <a:pt x="1308" y="78"/>
                  </a:lnTo>
                  <a:lnTo>
                    <a:pt x="1208" y="20"/>
                  </a:lnTo>
                  <a:cubicBezTo>
                    <a:pt x="1203" y="17"/>
                    <a:pt x="1202" y="11"/>
                    <a:pt x="1204" y="6"/>
                  </a:cubicBezTo>
                  <a:cubicBezTo>
                    <a:pt x="1207" y="1"/>
                    <a:pt x="1213" y="0"/>
                    <a:pt x="1218" y="2"/>
                  </a:cubicBez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Line 146"/>
            <p:cNvSpPr>
              <a:spLocks noChangeShapeType="1"/>
            </p:cNvSpPr>
            <p:nvPr/>
          </p:nvSpPr>
          <p:spPr bwMode="auto">
            <a:xfrm>
              <a:off x="2558" y="10335"/>
              <a:ext cx="0" cy="227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Line 145"/>
            <p:cNvSpPr>
              <a:spLocks noChangeShapeType="1"/>
            </p:cNvSpPr>
            <p:nvPr/>
          </p:nvSpPr>
          <p:spPr bwMode="auto">
            <a:xfrm>
              <a:off x="2348" y="10335"/>
              <a:ext cx="0" cy="43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Line 144"/>
            <p:cNvSpPr>
              <a:spLocks noChangeShapeType="1"/>
            </p:cNvSpPr>
            <p:nvPr/>
          </p:nvSpPr>
          <p:spPr bwMode="auto">
            <a:xfrm>
              <a:off x="3446" y="10325"/>
              <a:ext cx="0" cy="2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Line 143"/>
            <p:cNvSpPr>
              <a:spLocks noChangeShapeType="1"/>
            </p:cNvSpPr>
            <p:nvPr/>
          </p:nvSpPr>
          <p:spPr bwMode="auto">
            <a:xfrm>
              <a:off x="3779" y="10335"/>
              <a:ext cx="0" cy="43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142"/>
            <p:cNvSpPr>
              <a:spLocks noEditPoints="1"/>
            </p:cNvSpPr>
            <p:nvPr/>
          </p:nvSpPr>
          <p:spPr bwMode="auto">
            <a:xfrm>
              <a:off x="2364" y="10691"/>
              <a:ext cx="1409" cy="76"/>
            </a:xfrm>
            <a:custGeom>
              <a:avLst/>
              <a:gdLst>
                <a:gd name="T0" fmla="*/ 11 w 2565"/>
                <a:gd name="T1" fmla="*/ 32 h 139"/>
                <a:gd name="T2" fmla="*/ 1398 w 2565"/>
                <a:gd name="T3" fmla="*/ 32 h 139"/>
                <a:gd name="T4" fmla="*/ 1404 w 2565"/>
                <a:gd name="T5" fmla="*/ 38 h 139"/>
                <a:gd name="T6" fmla="*/ 1398 w 2565"/>
                <a:gd name="T7" fmla="*/ 43 h 139"/>
                <a:gd name="T8" fmla="*/ 11 w 2565"/>
                <a:gd name="T9" fmla="*/ 43 h 139"/>
                <a:gd name="T10" fmla="*/ 5 w 2565"/>
                <a:gd name="T11" fmla="*/ 38 h 139"/>
                <a:gd name="T12" fmla="*/ 11 w 2565"/>
                <a:gd name="T13" fmla="*/ 32 h 139"/>
                <a:gd name="T14" fmla="*/ 63 w 2565"/>
                <a:gd name="T15" fmla="*/ 74 h 139"/>
                <a:gd name="T16" fmla="*/ 0 w 2565"/>
                <a:gd name="T17" fmla="*/ 38 h 139"/>
                <a:gd name="T18" fmla="*/ 63 w 2565"/>
                <a:gd name="T19" fmla="*/ 1 h 139"/>
                <a:gd name="T20" fmla="*/ 70 w 2565"/>
                <a:gd name="T21" fmla="*/ 3 h 139"/>
                <a:gd name="T22" fmla="*/ 69 w 2565"/>
                <a:gd name="T23" fmla="*/ 11 h 139"/>
                <a:gd name="T24" fmla="*/ 14 w 2565"/>
                <a:gd name="T25" fmla="*/ 43 h 139"/>
                <a:gd name="T26" fmla="*/ 14 w 2565"/>
                <a:gd name="T27" fmla="*/ 33 h 139"/>
                <a:gd name="T28" fmla="*/ 69 w 2565"/>
                <a:gd name="T29" fmla="*/ 65 h 139"/>
                <a:gd name="T30" fmla="*/ 70 w 2565"/>
                <a:gd name="T31" fmla="*/ 73 h 139"/>
                <a:gd name="T32" fmla="*/ 63 w 2565"/>
                <a:gd name="T33" fmla="*/ 74 h 139"/>
                <a:gd name="T34" fmla="*/ 1346 w 2565"/>
                <a:gd name="T35" fmla="*/ 1 h 139"/>
                <a:gd name="T36" fmla="*/ 1409 w 2565"/>
                <a:gd name="T37" fmla="*/ 38 h 139"/>
                <a:gd name="T38" fmla="*/ 1346 w 2565"/>
                <a:gd name="T39" fmla="*/ 74 h 139"/>
                <a:gd name="T40" fmla="*/ 1338 w 2565"/>
                <a:gd name="T41" fmla="*/ 73 h 139"/>
                <a:gd name="T42" fmla="*/ 1340 w 2565"/>
                <a:gd name="T43" fmla="*/ 65 h 139"/>
                <a:gd name="T44" fmla="*/ 1395 w 2565"/>
                <a:gd name="T45" fmla="*/ 33 h 139"/>
                <a:gd name="T46" fmla="*/ 1395 w 2565"/>
                <a:gd name="T47" fmla="*/ 43 h 139"/>
                <a:gd name="T48" fmla="*/ 1340 w 2565"/>
                <a:gd name="T49" fmla="*/ 11 h 139"/>
                <a:gd name="T50" fmla="*/ 1338 w 2565"/>
                <a:gd name="T51" fmla="*/ 3 h 139"/>
                <a:gd name="T52" fmla="*/ 1346 w 2565"/>
                <a:gd name="T53" fmla="*/ 1 h 13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565"/>
                <a:gd name="T82" fmla="*/ 0 h 139"/>
                <a:gd name="T83" fmla="*/ 2565 w 2565"/>
                <a:gd name="T84" fmla="*/ 139 h 13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565" h="139">
                  <a:moveTo>
                    <a:pt x="20" y="59"/>
                  </a:moveTo>
                  <a:lnTo>
                    <a:pt x="2545" y="59"/>
                  </a:lnTo>
                  <a:cubicBezTo>
                    <a:pt x="2551" y="59"/>
                    <a:pt x="2555" y="64"/>
                    <a:pt x="2555" y="69"/>
                  </a:cubicBezTo>
                  <a:cubicBezTo>
                    <a:pt x="2555" y="75"/>
                    <a:pt x="2551" y="79"/>
                    <a:pt x="2545" y="79"/>
                  </a:cubicBezTo>
                  <a:lnTo>
                    <a:pt x="20" y="79"/>
                  </a:lnTo>
                  <a:cubicBezTo>
                    <a:pt x="14" y="79"/>
                    <a:pt x="10" y="75"/>
                    <a:pt x="10" y="69"/>
                  </a:cubicBezTo>
                  <a:cubicBezTo>
                    <a:pt x="10" y="64"/>
                    <a:pt x="14" y="59"/>
                    <a:pt x="20" y="59"/>
                  </a:cubicBezTo>
                  <a:close/>
                  <a:moveTo>
                    <a:pt x="115" y="136"/>
                  </a:moveTo>
                  <a:lnTo>
                    <a:pt x="0" y="69"/>
                  </a:lnTo>
                  <a:lnTo>
                    <a:pt x="115" y="2"/>
                  </a:lnTo>
                  <a:cubicBezTo>
                    <a:pt x="120" y="0"/>
                    <a:pt x="126" y="1"/>
                    <a:pt x="128" y="6"/>
                  </a:cubicBezTo>
                  <a:cubicBezTo>
                    <a:pt x="131" y="11"/>
                    <a:pt x="130" y="17"/>
                    <a:pt x="125" y="20"/>
                  </a:cubicBezTo>
                  <a:lnTo>
                    <a:pt x="25" y="78"/>
                  </a:lnTo>
                  <a:lnTo>
                    <a:pt x="25" y="61"/>
                  </a:lnTo>
                  <a:lnTo>
                    <a:pt x="125" y="119"/>
                  </a:lnTo>
                  <a:cubicBezTo>
                    <a:pt x="130" y="122"/>
                    <a:pt x="131" y="128"/>
                    <a:pt x="128" y="133"/>
                  </a:cubicBezTo>
                  <a:cubicBezTo>
                    <a:pt x="126" y="138"/>
                    <a:pt x="120" y="139"/>
                    <a:pt x="115" y="136"/>
                  </a:cubicBezTo>
                  <a:close/>
                  <a:moveTo>
                    <a:pt x="2450" y="2"/>
                  </a:moveTo>
                  <a:lnTo>
                    <a:pt x="2565" y="69"/>
                  </a:lnTo>
                  <a:lnTo>
                    <a:pt x="2450" y="136"/>
                  </a:lnTo>
                  <a:cubicBezTo>
                    <a:pt x="2445" y="139"/>
                    <a:pt x="2439" y="138"/>
                    <a:pt x="2436" y="133"/>
                  </a:cubicBezTo>
                  <a:cubicBezTo>
                    <a:pt x="2434" y="128"/>
                    <a:pt x="2435" y="122"/>
                    <a:pt x="2440" y="119"/>
                  </a:cubicBezTo>
                  <a:lnTo>
                    <a:pt x="2540" y="61"/>
                  </a:lnTo>
                  <a:lnTo>
                    <a:pt x="2540" y="78"/>
                  </a:lnTo>
                  <a:lnTo>
                    <a:pt x="2440" y="20"/>
                  </a:lnTo>
                  <a:cubicBezTo>
                    <a:pt x="2435" y="17"/>
                    <a:pt x="2434" y="11"/>
                    <a:pt x="2436" y="6"/>
                  </a:cubicBezTo>
                  <a:cubicBezTo>
                    <a:pt x="2439" y="1"/>
                    <a:pt x="2445" y="0"/>
                    <a:pt x="2450" y="2"/>
                  </a:cubicBez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Rectangle 141"/>
            <p:cNvSpPr>
              <a:spLocks noChangeArrowheads="1"/>
            </p:cNvSpPr>
            <p:nvPr/>
          </p:nvSpPr>
          <p:spPr bwMode="auto">
            <a:xfrm>
              <a:off x="2366" y="8700"/>
              <a:ext cx="342" cy="2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000" b="0">
                <a:latin typeface="Times New Roman" pitchFamily="18" charset="0"/>
              </a:endParaRPr>
            </a:p>
          </p:txBody>
        </p:sp>
        <p:sp>
          <p:nvSpPr>
            <p:cNvPr id="34" name="Rectangle 140"/>
            <p:cNvSpPr>
              <a:spLocks noChangeArrowheads="1"/>
            </p:cNvSpPr>
            <p:nvPr/>
          </p:nvSpPr>
          <p:spPr bwMode="auto">
            <a:xfrm>
              <a:off x="2366" y="8700"/>
              <a:ext cx="342" cy="246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000" b="0">
                <a:latin typeface="Times New Roman" pitchFamily="18" charset="0"/>
              </a:endParaRPr>
            </a:p>
          </p:txBody>
        </p:sp>
        <p:sp>
          <p:nvSpPr>
            <p:cNvPr id="35" name="Rectangle 139"/>
            <p:cNvSpPr>
              <a:spLocks noChangeArrowheads="1"/>
            </p:cNvSpPr>
            <p:nvPr/>
          </p:nvSpPr>
          <p:spPr bwMode="auto">
            <a:xfrm>
              <a:off x="3446" y="8360"/>
              <a:ext cx="341" cy="24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000" b="0">
                <a:latin typeface="Times New Roman" pitchFamily="18" charset="0"/>
              </a:endParaRPr>
            </a:p>
          </p:txBody>
        </p:sp>
        <p:sp>
          <p:nvSpPr>
            <p:cNvPr id="36" name="Rectangle 138"/>
            <p:cNvSpPr>
              <a:spLocks noChangeArrowheads="1"/>
            </p:cNvSpPr>
            <p:nvPr/>
          </p:nvSpPr>
          <p:spPr bwMode="auto">
            <a:xfrm>
              <a:off x="3446" y="8360"/>
              <a:ext cx="341" cy="24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000" b="0">
                <a:latin typeface="Times New Roman" pitchFamily="18" charset="0"/>
              </a:endParaRPr>
            </a:p>
          </p:txBody>
        </p:sp>
        <p:sp>
          <p:nvSpPr>
            <p:cNvPr id="37" name="Rectangle 137"/>
            <p:cNvSpPr>
              <a:spLocks noChangeArrowheads="1"/>
            </p:cNvSpPr>
            <p:nvPr/>
          </p:nvSpPr>
          <p:spPr bwMode="auto">
            <a:xfrm>
              <a:off x="3446" y="9067"/>
              <a:ext cx="341" cy="2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000" b="0">
                <a:latin typeface="Times New Roman" pitchFamily="18" charset="0"/>
              </a:endParaRPr>
            </a:p>
          </p:txBody>
        </p:sp>
        <p:sp>
          <p:nvSpPr>
            <p:cNvPr id="38" name="Rectangle 136"/>
            <p:cNvSpPr>
              <a:spLocks noChangeArrowheads="1"/>
            </p:cNvSpPr>
            <p:nvPr/>
          </p:nvSpPr>
          <p:spPr bwMode="auto">
            <a:xfrm>
              <a:off x="3446" y="9067"/>
              <a:ext cx="341" cy="246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000" b="0">
                <a:latin typeface="Times New Roman" pitchFamily="18" charset="0"/>
              </a:endParaRPr>
            </a:p>
          </p:txBody>
        </p:sp>
        <p:sp>
          <p:nvSpPr>
            <p:cNvPr id="39" name="Line 135"/>
            <p:cNvSpPr>
              <a:spLocks noChangeShapeType="1"/>
            </p:cNvSpPr>
            <p:nvPr/>
          </p:nvSpPr>
          <p:spPr bwMode="auto">
            <a:xfrm>
              <a:off x="2558" y="8700"/>
              <a:ext cx="0" cy="24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Line 134"/>
            <p:cNvSpPr>
              <a:spLocks noChangeShapeType="1"/>
            </p:cNvSpPr>
            <p:nvPr/>
          </p:nvSpPr>
          <p:spPr bwMode="auto">
            <a:xfrm>
              <a:off x="3577" y="8360"/>
              <a:ext cx="0" cy="24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Line 133"/>
            <p:cNvSpPr>
              <a:spLocks noChangeShapeType="1"/>
            </p:cNvSpPr>
            <p:nvPr/>
          </p:nvSpPr>
          <p:spPr bwMode="auto">
            <a:xfrm>
              <a:off x="3577" y="9077"/>
              <a:ext cx="0" cy="22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132"/>
            <p:cNvSpPr>
              <a:spLocks noEditPoints="1"/>
            </p:cNvSpPr>
            <p:nvPr/>
          </p:nvSpPr>
          <p:spPr bwMode="auto">
            <a:xfrm>
              <a:off x="3839" y="8367"/>
              <a:ext cx="75" cy="222"/>
            </a:xfrm>
            <a:custGeom>
              <a:avLst/>
              <a:gdLst>
                <a:gd name="T0" fmla="*/ 43 w 139"/>
                <a:gd name="T1" fmla="*/ 11 h 405"/>
                <a:gd name="T2" fmla="*/ 43 w 139"/>
                <a:gd name="T3" fmla="*/ 211 h 405"/>
                <a:gd name="T4" fmla="*/ 37 w 139"/>
                <a:gd name="T5" fmla="*/ 217 h 405"/>
                <a:gd name="T6" fmla="*/ 32 w 139"/>
                <a:gd name="T7" fmla="*/ 211 h 405"/>
                <a:gd name="T8" fmla="*/ 32 w 139"/>
                <a:gd name="T9" fmla="*/ 11 h 405"/>
                <a:gd name="T10" fmla="*/ 37 w 139"/>
                <a:gd name="T11" fmla="*/ 5 h 405"/>
                <a:gd name="T12" fmla="*/ 43 w 139"/>
                <a:gd name="T13" fmla="*/ 11 h 405"/>
                <a:gd name="T14" fmla="*/ 1 w 139"/>
                <a:gd name="T15" fmla="*/ 63 h 405"/>
                <a:gd name="T16" fmla="*/ 37 w 139"/>
                <a:gd name="T17" fmla="*/ 0 h 405"/>
                <a:gd name="T18" fmla="*/ 73 w 139"/>
                <a:gd name="T19" fmla="*/ 63 h 405"/>
                <a:gd name="T20" fmla="*/ 72 w 139"/>
                <a:gd name="T21" fmla="*/ 70 h 405"/>
                <a:gd name="T22" fmla="*/ 64 w 139"/>
                <a:gd name="T23" fmla="*/ 69 h 405"/>
                <a:gd name="T24" fmla="*/ 33 w 139"/>
                <a:gd name="T25" fmla="*/ 14 h 405"/>
                <a:gd name="T26" fmla="*/ 42 w 139"/>
                <a:gd name="T27" fmla="*/ 14 h 405"/>
                <a:gd name="T28" fmla="*/ 11 w 139"/>
                <a:gd name="T29" fmla="*/ 69 h 405"/>
                <a:gd name="T30" fmla="*/ 3 w 139"/>
                <a:gd name="T31" fmla="*/ 70 h 405"/>
                <a:gd name="T32" fmla="*/ 1 w 139"/>
                <a:gd name="T33" fmla="*/ 63 h 405"/>
                <a:gd name="T34" fmla="*/ 73 w 139"/>
                <a:gd name="T35" fmla="*/ 159 h 405"/>
                <a:gd name="T36" fmla="*/ 37 w 139"/>
                <a:gd name="T37" fmla="*/ 222 h 405"/>
                <a:gd name="T38" fmla="*/ 1 w 139"/>
                <a:gd name="T39" fmla="*/ 159 h 405"/>
                <a:gd name="T40" fmla="*/ 3 w 139"/>
                <a:gd name="T41" fmla="*/ 151 h 405"/>
                <a:gd name="T42" fmla="*/ 11 w 139"/>
                <a:gd name="T43" fmla="*/ 153 h 405"/>
                <a:gd name="T44" fmla="*/ 42 w 139"/>
                <a:gd name="T45" fmla="*/ 208 h 405"/>
                <a:gd name="T46" fmla="*/ 33 w 139"/>
                <a:gd name="T47" fmla="*/ 208 h 405"/>
                <a:gd name="T48" fmla="*/ 64 w 139"/>
                <a:gd name="T49" fmla="*/ 153 h 405"/>
                <a:gd name="T50" fmla="*/ 72 w 139"/>
                <a:gd name="T51" fmla="*/ 151 h 405"/>
                <a:gd name="T52" fmla="*/ 73 w 139"/>
                <a:gd name="T53" fmla="*/ 159 h 40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9"/>
                <a:gd name="T82" fmla="*/ 0 h 405"/>
                <a:gd name="T83" fmla="*/ 139 w 139"/>
                <a:gd name="T84" fmla="*/ 405 h 40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9" h="405">
                  <a:moveTo>
                    <a:pt x="79" y="20"/>
                  </a:moveTo>
                  <a:lnTo>
                    <a:pt x="79" y="385"/>
                  </a:lnTo>
                  <a:cubicBezTo>
                    <a:pt x="79" y="391"/>
                    <a:pt x="75" y="395"/>
                    <a:pt x="69" y="395"/>
                  </a:cubicBezTo>
                  <a:cubicBezTo>
                    <a:pt x="64" y="395"/>
                    <a:pt x="59" y="391"/>
                    <a:pt x="59" y="385"/>
                  </a:cubicBezTo>
                  <a:lnTo>
                    <a:pt x="59" y="20"/>
                  </a:lnTo>
                  <a:cubicBezTo>
                    <a:pt x="59" y="14"/>
                    <a:pt x="64" y="10"/>
                    <a:pt x="69" y="10"/>
                  </a:cubicBezTo>
                  <a:cubicBezTo>
                    <a:pt x="75" y="10"/>
                    <a:pt x="79" y="14"/>
                    <a:pt x="79" y="20"/>
                  </a:cubicBezTo>
                  <a:close/>
                  <a:moveTo>
                    <a:pt x="2" y="115"/>
                  </a:moveTo>
                  <a:lnTo>
                    <a:pt x="69" y="0"/>
                  </a:lnTo>
                  <a:lnTo>
                    <a:pt x="136" y="115"/>
                  </a:lnTo>
                  <a:cubicBezTo>
                    <a:pt x="139" y="120"/>
                    <a:pt x="138" y="126"/>
                    <a:pt x="133" y="128"/>
                  </a:cubicBezTo>
                  <a:cubicBezTo>
                    <a:pt x="128" y="131"/>
                    <a:pt x="122" y="130"/>
                    <a:pt x="119" y="125"/>
                  </a:cubicBezTo>
                  <a:lnTo>
                    <a:pt x="61" y="25"/>
                  </a:lnTo>
                  <a:lnTo>
                    <a:pt x="78" y="25"/>
                  </a:lnTo>
                  <a:lnTo>
                    <a:pt x="20" y="125"/>
                  </a:lnTo>
                  <a:cubicBezTo>
                    <a:pt x="17" y="130"/>
                    <a:pt x="11" y="131"/>
                    <a:pt x="6" y="128"/>
                  </a:cubicBezTo>
                  <a:cubicBezTo>
                    <a:pt x="1" y="126"/>
                    <a:pt x="0" y="120"/>
                    <a:pt x="2" y="115"/>
                  </a:cubicBezTo>
                  <a:close/>
                  <a:moveTo>
                    <a:pt x="136" y="290"/>
                  </a:moveTo>
                  <a:lnTo>
                    <a:pt x="69" y="405"/>
                  </a:lnTo>
                  <a:lnTo>
                    <a:pt x="2" y="290"/>
                  </a:lnTo>
                  <a:cubicBezTo>
                    <a:pt x="0" y="285"/>
                    <a:pt x="1" y="279"/>
                    <a:pt x="6" y="276"/>
                  </a:cubicBezTo>
                  <a:cubicBezTo>
                    <a:pt x="11" y="274"/>
                    <a:pt x="17" y="275"/>
                    <a:pt x="20" y="280"/>
                  </a:cubicBezTo>
                  <a:lnTo>
                    <a:pt x="78" y="380"/>
                  </a:lnTo>
                  <a:lnTo>
                    <a:pt x="61" y="380"/>
                  </a:lnTo>
                  <a:lnTo>
                    <a:pt x="119" y="280"/>
                  </a:lnTo>
                  <a:cubicBezTo>
                    <a:pt x="122" y="275"/>
                    <a:pt x="128" y="274"/>
                    <a:pt x="133" y="276"/>
                  </a:cubicBezTo>
                  <a:cubicBezTo>
                    <a:pt x="138" y="279"/>
                    <a:pt x="139" y="285"/>
                    <a:pt x="136" y="290"/>
                  </a:cubicBez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Line 131"/>
            <p:cNvSpPr>
              <a:spLocks noChangeShapeType="1"/>
            </p:cNvSpPr>
            <p:nvPr/>
          </p:nvSpPr>
          <p:spPr bwMode="auto">
            <a:xfrm>
              <a:off x="3822" y="8604"/>
              <a:ext cx="115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Line 130"/>
            <p:cNvSpPr>
              <a:spLocks noChangeShapeType="1"/>
            </p:cNvSpPr>
            <p:nvPr/>
          </p:nvSpPr>
          <p:spPr bwMode="auto">
            <a:xfrm>
              <a:off x="3822" y="8351"/>
              <a:ext cx="115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129"/>
            <p:cNvSpPr>
              <a:spLocks noEditPoints="1"/>
            </p:cNvSpPr>
            <p:nvPr/>
          </p:nvSpPr>
          <p:spPr bwMode="auto">
            <a:xfrm>
              <a:off x="4453" y="8506"/>
              <a:ext cx="452" cy="76"/>
            </a:xfrm>
            <a:custGeom>
              <a:avLst/>
              <a:gdLst>
                <a:gd name="T0" fmla="*/ 11 w 821"/>
                <a:gd name="T1" fmla="*/ 32 h 139"/>
                <a:gd name="T2" fmla="*/ 441 w 821"/>
                <a:gd name="T3" fmla="*/ 32 h 139"/>
                <a:gd name="T4" fmla="*/ 446 w 821"/>
                <a:gd name="T5" fmla="*/ 38 h 139"/>
                <a:gd name="T6" fmla="*/ 441 w 821"/>
                <a:gd name="T7" fmla="*/ 43 h 139"/>
                <a:gd name="T8" fmla="*/ 11 w 821"/>
                <a:gd name="T9" fmla="*/ 43 h 139"/>
                <a:gd name="T10" fmla="*/ 6 w 821"/>
                <a:gd name="T11" fmla="*/ 38 h 139"/>
                <a:gd name="T12" fmla="*/ 11 w 821"/>
                <a:gd name="T13" fmla="*/ 32 h 139"/>
                <a:gd name="T14" fmla="*/ 63 w 821"/>
                <a:gd name="T15" fmla="*/ 74 h 139"/>
                <a:gd name="T16" fmla="*/ 0 w 821"/>
                <a:gd name="T17" fmla="*/ 38 h 139"/>
                <a:gd name="T18" fmla="*/ 63 w 821"/>
                <a:gd name="T19" fmla="*/ 1 h 139"/>
                <a:gd name="T20" fmla="*/ 70 w 821"/>
                <a:gd name="T21" fmla="*/ 3 h 139"/>
                <a:gd name="T22" fmla="*/ 69 w 821"/>
                <a:gd name="T23" fmla="*/ 11 h 139"/>
                <a:gd name="T24" fmla="*/ 14 w 821"/>
                <a:gd name="T25" fmla="*/ 43 h 139"/>
                <a:gd name="T26" fmla="*/ 14 w 821"/>
                <a:gd name="T27" fmla="*/ 33 h 139"/>
                <a:gd name="T28" fmla="*/ 69 w 821"/>
                <a:gd name="T29" fmla="*/ 65 h 139"/>
                <a:gd name="T30" fmla="*/ 70 w 821"/>
                <a:gd name="T31" fmla="*/ 73 h 139"/>
                <a:gd name="T32" fmla="*/ 63 w 821"/>
                <a:gd name="T33" fmla="*/ 74 h 139"/>
                <a:gd name="T34" fmla="*/ 389 w 821"/>
                <a:gd name="T35" fmla="*/ 1 h 139"/>
                <a:gd name="T36" fmla="*/ 452 w 821"/>
                <a:gd name="T37" fmla="*/ 38 h 139"/>
                <a:gd name="T38" fmla="*/ 389 w 821"/>
                <a:gd name="T39" fmla="*/ 74 h 139"/>
                <a:gd name="T40" fmla="*/ 381 w 821"/>
                <a:gd name="T41" fmla="*/ 73 h 139"/>
                <a:gd name="T42" fmla="*/ 383 w 821"/>
                <a:gd name="T43" fmla="*/ 65 h 139"/>
                <a:gd name="T44" fmla="*/ 438 w 821"/>
                <a:gd name="T45" fmla="*/ 33 h 139"/>
                <a:gd name="T46" fmla="*/ 438 w 821"/>
                <a:gd name="T47" fmla="*/ 43 h 139"/>
                <a:gd name="T48" fmla="*/ 383 w 821"/>
                <a:gd name="T49" fmla="*/ 11 h 139"/>
                <a:gd name="T50" fmla="*/ 381 w 821"/>
                <a:gd name="T51" fmla="*/ 3 h 139"/>
                <a:gd name="T52" fmla="*/ 389 w 821"/>
                <a:gd name="T53" fmla="*/ 1 h 13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21"/>
                <a:gd name="T82" fmla="*/ 0 h 139"/>
                <a:gd name="T83" fmla="*/ 821 w 821"/>
                <a:gd name="T84" fmla="*/ 139 h 13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21" h="139">
                  <a:moveTo>
                    <a:pt x="20" y="59"/>
                  </a:moveTo>
                  <a:lnTo>
                    <a:pt x="801" y="59"/>
                  </a:lnTo>
                  <a:cubicBezTo>
                    <a:pt x="807" y="59"/>
                    <a:pt x="811" y="64"/>
                    <a:pt x="811" y="69"/>
                  </a:cubicBezTo>
                  <a:cubicBezTo>
                    <a:pt x="811" y="75"/>
                    <a:pt x="807" y="79"/>
                    <a:pt x="801" y="79"/>
                  </a:cubicBezTo>
                  <a:lnTo>
                    <a:pt x="20" y="79"/>
                  </a:lnTo>
                  <a:cubicBezTo>
                    <a:pt x="14" y="79"/>
                    <a:pt x="10" y="75"/>
                    <a:pt x="10" y="69"/>
                  </a:cubicBezTo>
                  <a:cubicBezTo>
                    <a:pt x="10" y="64"/>
                    <a:pt x="14" y="59"/>
                    <a:pt x="20" y="59"/>
                  </a:cubicBezTo>
                  <a:close/>
                  <a:moveTo>
                    <a:pt x="115" y="136"/>
                  </a:moveTo>
                  <a:lnTo>
                    <a:pt x="0" y="69"/>
                  </a:lnTo>
                  <a:lnTo>
                    <a:pt x="115" y="2"/>
                  </a:lnTo>
                  <a:cubicBezTo>
                    <a:pt x="120" y="0"/>
                    <a:pt x="126" y="1"/>
                    <a:pt x="128" y="6"/>
                  </a:cubicBezTo>
                  <a:cubicBezTo>
                    <a:pt x="131" y="11"/>
                    <a:pt x="130" y="17"/>
                    <a:pt x="125" y="20"/>
                  </a:cubicBezTo>
                  <a:lnTo>
                    <a:pt x="25" y="78"/>
                  </a:lnTo>
                  <a:lnTo>
                    <a:pt x="25" y="61"/>
                  </a:lnTo>
                  <a:lnTo>
                    <a:pt x="125" y="119"/>
                  </a:lnTo>
                  <a:cubicBezTo>
                    <a:pt x="130" y="122"/>
                    <a:pt x="131" y="128"/>
                    <a:pt x="128" y="133"/>
                  </a:cubicBezTo>
                  <a:cubicBezTo>
                    <a:pt x="126" y="138"/>
                    <a:pt x="120" y="139"/>
                    <a:pt x="115" y="136"/>
                  </a:cubicBezTo>
                  <a:close/>
                  <a:moveTo>
                    <a:pt x="706" y="2"/>
                  </a:moveTo>
                  <a:lnTo>
                    <a:pt x="821" y="69"/>
                  </a:lnTo>
                  <a:lnTo>
                    <a:pt x="706" y="136"/>
                  </a:lnTo>
                  <a:cubicBezTo>
                    <a:pt x="701" y="139"/>
                    <a:pt x="695" y="138"/>
                    <a:pt x="692" y="133"/>
                  </a:cubicBezTo>
                  <a:cubicBezTo>
                    <a:pt x="690" y="128"/>
                    <a:pt x="691" y="122"/>
                    <a:pt x="696" y="119"/>
                  </a:cubicBezTo>
                  <a:lnTo>
                    <a:pt x="796" y="61"/>
                  </a:lnTo>
                  <a:lnTo>
                    <a:pt x="796" y="78"/>
                  </a:lnTo>
                  <a:lnTo>
                    <a:pt x="696" y="20"/>
                  </a:lnTo>
                  <a:cubicBezTo>
                    <a:pt x="691" y="17"/>
                    <a:pt x="690" y="11"/>
                    <a:pt x="692" y="6"/>
                  </a:cubicBezTo>
                  <a:cubicBezTo>
                    <a:pt x="695" y="1"/>
                    <a:pt x="701" y="0"/>
                    <a:pt x="706" y="2"/>
                  </a:cubicBez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Line 128"/>
            <p:cNvSpPr>
              <a:spLocks noChangeShapeType="1"/>
            </p:cNvSpPr>
            <p:nvPr/>
          </p:nvSpPr>
          <p:spPr bwMode="auto">
            <a:xfrm>
              <a:off x="4437" y="9138"/>
              <a:ext cx="0" cy="92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127"/>
            <p:cNvSpPr>
              <a:spLocks noEditPoints="1"/>
            </p:cNvSpPr>
            <p:nvPr/>
          </p:nvSpPr>
          <p:spPr bwMode="auto">
            <a:xfrm>
              <a:off x="4893" y="9162"/>
              <a:ext cx="775" cy="75"/>
            </a:xfrm>
            <a:custGeom>
              <a:avLst/>
              <a:gdLst>
                <a:gd name="T0" fmla="*/ 11 w 1413"/>
                <a:gd name="T1" fmla="*/ 32 h 139"/>
                <a:gd name="T2" fmla="*/ 764 w 1413"/>
                <a:gd name="T3" fmla="*/ 32 h 139"/>
                <a:gd name="T4" fmla="*/ 770 w 1413"/>
                <a:gd name="T5" fmla="*/ 37 h 139"/>
                <a:gd name="T6" fmla="*/ 764 w 1413"/>
                <a:gd name="T7" fmla="*/ 43 h 139"/>
                <a:gd name="T8" fmla="*/ 11 w 1413"/>
                <a:gd name="T9" fmla="*/ 43 h 139"/>
                <a:gd name="T10" fmla="*/ 5 w 1413"/>
                <a:gd name="T11" fmla="*/ 37 h 139"/>
                <a:gd name="T12" fmla="*/ 11 w 1413"/>
                <a:gd name="T13" fmla="*/ 32 h 139"/>
                <a:gd name="T14" fmla="*/ 63 w 1413"/>
                <a:gd name="T15" fmla="*/ 73 h 139"/>
                <a:gd name="T16" fmla="*/ 0 w 1413"/>
                <a:gd name="T17" fmla="*/ 37 h 139"/>
                <a:gd name="T18" fmla="*/ 63 w 1413"/>
                <a:gd name="T19" fmla="*/ 1 h 139"/>
                <a:gd name="T20" fmla="*/ 70 w 1413"/>
                <a:gd name="T21" fmla="*/ 3 h 139"/>
                <a:gd name="T22" fmla="*/ 69 w 1413"/>
                <a:gd name="T23" fmla="*/ 11 h 139"/>
                <a:gd name="T24" fmla="*/ 14 w 1413"/>
                <a:gd name="T25" fmla="*/ 42 h 139"/>
                <a:gd name="T26" fmla="*/ 14 w 1413"/>
                <a:gd name="T27" fmla="*/ 33 h 139"/>
                <a:gd name="T28" fmla="*/ 69 w 1413"/>
                <a:gd name="T29" fmla="*/ 64 h 139"/>
                <a:gd name="T30" fmla="*/ 70 w 1413"/>
                <a:gd name="T31" fmla="*/ 72 h 139"/>
                <a:gd name="T32" fmla="*/ 63 w 1413"/>
                <a:gd name="T33" fmla="*/ 73 h 139"/>
                <a:gd name="T34" fmla="*/ 712 w 1413"/>
                <a:gd name="T35" fmla="*/ 1 h 139"/>
                <a:gd name="T36" fmla="*/ 775 w 1413"/>
                <a:gd name="T37" fmla="*/ 37 h 139"/>
                <a:gd name="T38" fmla="*/ 712 w 1413"/>
                <a:gd name="T39" fmla="*/ 73 h 139"/>
                <a:gd name="T40" fmla="*/ 704 w 1413"/>
                <a:gd name="T41" fmla="*/ 72 h 139"/>
                <a:gd name="T42" fmla="*/ 706 w 1413"/>
                <a:gd name="T43" fmla="*/ 64 h 139"/>
                <a:gd name="T44" fmla="*/ 761 w 1413"/>
                <a:gd name="T45" fmla="*/ 33 h 139"/>
                <a:gd name="T46" fmla="*/ 761 w 1413"/>
                <a:gd name="T47" fmla="*/ 42 h 139"/>
                <a:gd name="T48" fmla="*/ 706 w 1413"/>
                <a:gd name="T49" fmla="*/ 11 h 139"/>
                <a:gd name="T50" fmla="*/ 704 w 1413"/>
                <a:gd name="T51" fmla="*/ 3 h 139"/>
                <a:gd name="T52" fmla="*/ 712 w 1413"/>
                <a:gd name="T53" fmla="*/ 1 h 13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13"/>
                <a:gd name="T82" fmla="*/ 0 h 139"/>
                <a:gd name="T83" fmla="*/ 1413 w 1413"/>
                <a:gd name="T84" fmla="*/ 139 h 13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13" h="139">
                  <a:moveTo>
                    <a:pt x="20" y="59"/>
                  </a:moveTo>
                  <a:lnTo>
                    <a:pt x="1393" y="59"/>
                  </a:lnTo>
                  <a:cubicBezTo>
                    <a:pt x="1399" y="59"/>
                    <a:pt x="1403" y="64"/>
                    <a:pt x="1403" y="69"/>
                  </a:cubicBezTo>
                  <a:cubicBezTo>
                    <a:pt x="1403" y="75"/>
                    <a:pt x="1399" y="79"/>
                    <a:pt x="1393" y="79"/>
                  </a:cubicBezTo>
                  <a:lnTo>
                    <a:pt x="20" y="79"/>
                  </a:lnTo>
                  <a:cubicBezTo>
                    <a:pt x="14" y="79"/>
                    <a:pt x="10" y="75"/>
                    <a:pt x="10" y="69"/>
                  </a:cubicBezTo>
                  <a:cubicBezTo>
                    <a:pt x="10" y="64"/>
                    <a:pt x="14" y="59"/>
                    <a:pt x="20" y="59"/>
                  </a:cubicBezTo>
                  <a:close/>
                  <a:moveTo>
                    <a:pt x="115" y="136"/>
                  </a:moveTo>
                  <a:lnTo>
                    <a:pt x="0" y="69"/>
                  </a:lnTo>
                  <a:lnTo>
                    <a:pt x="115" y="2"/>
                  </a:lnTo>
                  <a:cubicBezTo>
                    <a:pt x="120" y="0"/>
                    <a:pt x="126" y="1"/>
                    <a:pt x="128" y="6"/>
                  </a:cubicBezTo>
                  <a:cubicBezTo>
                    <a:pt x="131" y="11"/>
                    <a:pt x="130" y="17"/>
                    <a:pt x="125" y="20"/>
                  </a:cubicBezTo>
                  <a:lnTo>
                    <a:pt x="25" y="78"/>
                  </a:lnTo>
                  <a:lnTo>
                    <a:pt x="25" y="61"/>
                  </a:lnTo>
                  <a:lnTo>
                    <a:pt x="125" y="119"/>
                  </a:lnTo>
                  <a:cubicBezTo>
                    <a:pt x="130" y="122"/>
                    <a:pt x="131" y="128"/>
                    <a:pt x="128" y="133"/>
                  </a:cubicBezTo>
                  <a:cubicBezTo>
                    <a:pt x="126" y="138"/>
                    <a:pt x="120" y="139"/>
                    <a:pt x="115" y="136"/>
                  </a:cubicBezTo>
                  <a:close/>
                  <a:moveTo>
                    <a:pt x="1298" y="2"/>
                  </a:moveTo>
                  <a:lnTo>
                    <a:pt x="1413" y="69"/>
                  </a:lnTo>
                  <a:lnTo>
                    <a:pt x="1298" y="136"/>
                  </a:lnTo>
                  <a:cubicBezTo>
                    <a:pt x="1293" y="139"/>
                    <a:pt x="1287" y="138"/>
                    <a:pt x="1284" y="133"/>
                  </a:cubicBezTo>
                  <a:cubicBezTo>
                    <a:pt x="1282" y="128"/>
                    <a:pt x="1283" y="122"/>
                    <a:pt x="1288" y="119"/>
                  </a:cubicBezTo>
                  <a:lnTo>
                    <a:pt x="1388" y="61"/>
                  </a:lnTo>
                  <a:lnTo>
                    <a:pt x="1388" y="78"/>
                  </a:lnTo>
                  <a:lnTo>
                    <a:pt x="1288" y="20"/>
                  </a:lnTo>
                  <a:cubicBezTo>
                    <a:pt x="1283" y="17"/>
                    <a:pt x="1282" y="11"/>
                    <a:pt x="1284" y="6"/>
                  </a:cubicBezTo>
                  <a:cubicBezTo>
                    <a:pt x="1287" y="1"/>
                    <a:pt x="1293" y="0"/>
                    <a:pt x="1298" y="2"/>
                  </a:cubicBez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Line 126"/>
            <p:cNvSpPr>
              <a:spLocks noChangeShapeType="1"/>
            </p:cNvSpPr>
            <p:nvPr/>
          </p:nvSpPr>
          <p:spPr bwMode="auto">
            <a:xfrm>
              <a:off x="4894" y="9102"/>
              <a:ext cx="0" cy="227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Line 125"/>
            <p:cNvSpPr>
              <a:spLocks noChangeShapeType="1"/>
            </p:cNvSpPr>
            <p:nvPr/>
          </p:nvSpPr>
          <p:spPr bwMode="auto">
            <a:xfrm>
              <a:off x="5676" y="9095"/>
              <a:ext cx="0" cy="227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Line 124"/>
            <p:cNvSpPr>
              <a:spLocks noChangeShapeType="1"/>
            </p:cNvSpPr>
            <p:nvPr/>
          </p:nvSpPr>
          <p:spPr bwMode="auto">
            <a:xfrm>
              <a:off x="6124" y="9618"/>
              <a:ext cx="0" cy="437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123"/>
            <p:cNvSpPr>
              <a:spLocks noEditPoints="1"/>
            </p:cNvSpPr>
            <p:nvPr/>
          </p:nvSpPr>
          <p:spPr bwMode="auto">
            <a:xfrm>
              <a:off x="4471" y="9738"/>
              <a:ext cx="1645" cy="77"/>
            </a:xfrm>
            <a:custGeom>
              <a:avLst/>
              <a:gdLst>
                <a:gd name="T0" fmla="*/ 11 w 2997"/>
                <a:gd name="T1" fmla="*/ 33 h 139"/>
                <a:gd name="T2" fmla="*/ 1634 w 2997"/>
                <a:gd name="T3" fmla="*/ 33 h 139"/>
                <a:gd name="T4" fmla="*/ 1640 w 2997"/>
                <a:gd name="T5" fmla="*/ 38 h 139"/>
                <a:gd name="T6" fmla="*/ 1634 w 2997"/>
                <a:gd name="T7" fmla="*/ 44 h 139"/>
                <a:gd name="T8" fmla="*/ 11 w 2997"/>
                <a:gd name="T9" fmla="*/ 44 h 139"/>
                <a:gd name="T10" fmla="*/ 5 w 2997"/>
                <a:gd name="T11" fmla="*/ 38 h 139"/>
                <a:gd name="T12" fmla="*/ 11 w 2997"/>
                <a:gd name="T13" fmla="*/ 33 h 139"/>
                <a:gd name="T14" fmla="*/ 63 w 2997"/>
                <a:gd name="T15" fmla="*/ 75 h 139"/>
                <a:gd name="T16" fmla="*/ 0 w 2997"/>
                <a:gd name="T17" fmla="*/ 38 h 139"/>
                <a:gd name="T18" fmla="*/ 63 w 2997"/>
                <a:gd name="T19" fmla="*/ 1 h 139"/>
                <a:gd name="T20" fmla="*/ 70 w 2997"/>
                <a:gd name="T21" fmla="*/ 3 h 139"/>
                <a:gd name="T22" fmla="*/ 69 w 2997"/>
                <a:gd name="T23" fmla="*/ 11 h 139"/>
                <a:gd name="T24" fmla="*/ 14 w 2997"/>
                <a:gd name="T25" fmla="*/ 43 h 139"/>
                <a:gd name="T26" fmla="*/ 14 w 2997"/>
                <a:gd name="T27" fmla="*/ 34 h 139"/>
                <a:gd name="T28" fmla="*/ 69 w 2997"/>
                <a:gd name="T29" fmla="*/ 66 h 139"/>
                <a:gd name="T30" fmla="*/ 70 w 2997"/>
                <a:gd name="T31" fmla="*/ 74 h 139"/>
                <a:gd name="T32" fmla="*/ 63 w 2997"/>
                <a:gd name="T33" fmla="*/ 75 h 139"/>
                <a:gd name="T34" fmla="*/ 1582 w 2997"/>
                <a:gd name="T35" fmla="*/ 1 h 139"/>
                <a:gd name="T36" fmla="*/ 1645 w 2997"/>
                <a:gd name="T37" fmla="*/ 38 h 139"/>
                <a:gd name="T38" fmla="*/ 1582 w 2997"/>
                <a:gd name="T39" fmla="*/ 75 h 139"/>
                <a:gd name="T40" fmla="*/ 1574 w 2997"/>
                <a:gd name="T41" fmla="*/ 74 h 139"/>
                <a:gd name="T42" fmla="*/ 1576 w 2997"/>
                <a:gd name="T43" fmla="*/ 66 h 139"/>
                <a:gd name="T44" fmla="*/ 1631 w 2997"/>
                <a:gd name="T45" fmla="*/ 34 h 139"/>
                <a:gd name="T46" fmla="*/ 1631 w 2997"/>
                <a:gd name="T47" fmla="*/ 43 h 139"/>
                <a:gd name="T48" fmla="*/ 1576 w 2997"/>
                <a:gd name="T49" fmla="*/ 11 h 139"/>
                <a:gd name="T50" fmla="*/ 1574 w 2997"/>
                <a:gd name="T51" fmla="*/ 3 h 139"/>
                <a:gd name="T52" fmla="*/ 1582 w 2997"/>
                <a:gd name="T53" fmla="*/ 1 h 13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997"/>
                <a:gd name="T82" fmla="*/ 0 h 139"/>
                <a:gd name="T83" fmla="*/ 2997 w 2997"/>
                <a:gd name="T84" fmla="*/ 139 h 13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997" h="139">
                  <a:moveTo>
                    <a:pt x="20" y="59"/>
                  </a:moveTo>
                  <a:lnTo>
                    <a:pt x="2977" y="59"/>
                  </a:lnTo>
                  <a:cubicBezTo>
                    <a:pt x="2983" y="59"/>
                    <a:pt x="2987" y="64"/>
                    <a:pt x="2987" y="69"/>
                  </a:cubicBezTo>
                  <a:cubicBezTo>
                    <a:pt x="2987" y="75"/>
                    <a:pt x="2983" y="79"/>
                    <a:pt x="2977" y="79"/>
                  </a:cubicBezTo>
                  <a:lnTo>
                    <a:pt x="20" y="79"/>
                  </a:lnTo>
                  <a:cubicBezTo>
                    <a:pt x="14" y="79"/>
                    <a:pt x="10" y="75"/>
                    <a:pt x="10" y="69"/>
                  </a:cubicBezTo>
                  <a:cubicBezTo>
                    <a:pt x="10" y="64"/>
                    <a:pt x="14" y="59"/>
                    <a:pt x="20" y="59"/>
                  </a:cubicBezTo>
                  <a:close/>
                  <a:moveTo>
                    <a:pt x="115" y="136"/>
                  </a:moveTo>
                  <a:lnTo>
                    <a:pt x="0" y="69"/>
                  </a:lnTo>
                  <a:lnTo>
                    <a:pt x="115" y="2"/>
                  </a:lnTo>
                  <a:cubicBezTo>
                    <a:pt x="120" y="0"/>
                    <a:pt x="126" y="1"/>
                    <a:pt x="128" y="6"/>
                  </a:cubicBezTo>
                  <a:cubicBezTo>
                    <a:pt x="131" y="11"/>
                    <a:pt x="130" y="17"/>
                    <a:pt x="125" y="20"/>
                  </a:cubicBezTo>
                  <a:lnTo>
                    <a:pt x="25" y="78"/>
                  </a:lnTo>
                  <a:lnTo>
                    <a:pt x="25" y="61"/>
                  </a:lnTo>
                  <a:lnTo>
                    <a:pt x="125" y="119"/>
                  </a:lnTo>
                  <a:cubicBezTo>
                    <a:pt x="130" y="122"/>
                    <a:pt x="131" y="128"/>
                    <a:pt x="128" y="133"/>
                  </a:cubicBezTo>
                  <a:cubicBezTo>
                    <a:pt x="126" y="138"/>
                    <a:pt x="120" y="139"/>
                    <a:pt x="115" y="136"/>
                  </a:cubicBezTo>
                  <a:close/>
                  <a:moveTo>
                    <a:pt x="2882" y="2"/>
                  </a:moveTo>
                  <a:lnTo>
                    <a:pt x="2997" y="69"/>
                  </a:lnTo>
                  <a:lnTo>
                    <a:pt x="2882" y="136"/>
                  </a:lnTo>
                  <a:cubicBezTo>
                    <a:pt x="2877" y="139"/>
                    <a:pt x="2871" y="138"/>
                    <a:pt x="2868" y="133"/>
                  </a:cubicBezTo>
                  <a:cubicBezTo>
                    <a:pt x="2866" y="128"/>
                    <a:pt x="2867" y="122"/>
                    <a:pt x="2872" y="119"/>
                  </a:cubicBezTo>
                  <a:lnTo>
                    <a:pt x="2972" y="61"/>
                  </a:lnTo>
                  <a:lnTo>
                    <a:pt x="2972" y="78"/>
                  </a:lnTo>
                  <a:lnTo>
                    <a:pt x="2872" y="20"/>
                  </a:lnTo>
                  <a:cubicBezTo>
                    <a:pt x="2867" y="17"/>
                    <a:pt x="2866" y="11"/>
                    <a:pt x="2868" y="6"/>
                  </a:cubicBezTo>
                  <a:cubicBezTo>
                    <a:pt x="2871" y="1"/>
                    <a:pt x="2877" y="0"/>
                    <a:pt x="2882" y="2"/>
                  </a:cubicBez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122"/>
            <p:cNvSpPr>
              <a:spLocks noEditPoints="1"/>
            </p:cNvSpPr>
            <p:nvPr/>
          </p:nvSpPr>
          <p:spPr bwMode="auto">
            <a:xfrm>
              <a:off x="5928" y="8717"/>
              <a:ext cx="77" cy="336"/>
            </a:xfrm>
            <a:custGeom>
              <a:avLst/>
              <a:gdLst>
                <a:gd name="T0" fmla="*/ 44 w 139"/>
                <a:gd name="T1" fmla="*/ 11 h 613"/>
                <a:gd name="T2" fmla="*/ 44 w 139"/>
                <a:gd name="T3" fmla="*/ 325 h 613"/>
                <a:gd name="T4" fmla="*/ 38 w 139"/>
                <a:gd name="T5" fmla="*/ 331 h 613"/>
                <a:gd name="T6" fmla="*/ 33 w 139"/>
                <a:gd name="T7" fmla="*/ 325 h 613"/>
                <a:gd name="T8" fmla="*/ 33 w 139"/>
                <a:gd name="T9" fmla="*/ 11 h 613"/>
                <a:gd name="T10" fmla="*/ 38 w 139"/>
                <a:gd name="T11" fmla="*/ 5 h 613"/>
                <a:gd name="T12" fmla="*/ 44 w 139"/>
                <a:gd name="T13" fmla="*/ 11 h 613"/>
                <a:gd name="T14" fmla="*/ 1 w 139"/>
                <a:gd name="T15" fmla="*/ 63 h 613"/>
                <a:gd name="T16" fmla="*/ 38 w 139"/>
                <a:gd name="T17" fmla="*/ 0 h 613"/>
                <a:gd name="T18" fmla="*/ 75 w 139"/>
                <a:gd name="T19" fmla="*/ 63 h 613"/>
                <a:gd name="T20" fmla="*/ 74 w 139"/>
                <a:gd name="T21" fmla="*/ 70 h 613"/>
                <a:gd name="T22" fmla="*/ 66 w 139"/>
                <a:gd name="T23" fmla="*/ 69 h 613"/>
                <a:gd name="T24" fmla="*/ 34 w 139"/>
                <a:gd name="T25" fmla="*/ 14 h 613"/>
                <a:gd name="T26" fmla="*/ 43 w 139"/>
                <a:gd name="T27" fmla="*/ 14 h 613"/>
                <a:gd name="T28" fmla="*/ 11 w 139"/>
                <a:gd name="T29" fmla="*/ 69 h 613"/>
                <a:gd name="T30" fmla="*/ 3 w 139"/>
                <a:gd name="T31" fmla="*/ 70 h 613"/>
                <a:gd name="T32" fmla="*/ 1 w 139"/>
                <a:gd name="T33" fmla="*/ 63 h 613"/>
                <a:gd name="T34" fmla="*/ 75 w 139"/>
                <a:gd name="T35" fmla="*/ 273 h 613"/>
                <a:gd name="T36" fmla="*/ 38 w 139"/>
                <a:gd name="T37" fmla="*/ 336 h 613"/>
                <a:gd name="T38" fmla="*/ 1 w 139"/>
                <a:gd name="T39" fmla="*/ 273 h 613"/>
                <a:gd name="T40" fmla="*/ 3 w 139"/>
                <a:gd name="T41" fmla="*/ 265 h 613"/>
                <a:gd name="T42" fmla="*/ 11 w 139"/>
                <a:gd name="T43" fmla="*/ 267 h 613"/>
                <a:gd name="T44" fmla="*/ 43 w 139"/>
                <a:gd name="T45" fmla="*/ 322 h 613"/>
                <a:gd name="T46" fmla="*/ 34 w 139"/>
                <a:gd name="T47" fmla="*/ 322 h 613"/>
                <a:gd name="T48" fmla="*/ 66 w 139"/>
                <a:gd name="T49" fmla="*/ 267 h 613"/>
                <a:gd name="T50" fmla="*/ 74 w 139"/>
                <a:gd name="T51" fmla="*/ 265 h 613"/>
                <a:gd name="T52" fmla="*/ 75 w 139"/>
                <a:gd name="T53" fmla="*/ 273 h 61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9"/>
                <a:gd name="T82" fmla="*/ 0 h 613"/>
                <a:gd name="T83" fmla="*/ 139 w 139"/>
                <a:gd name="T84" fmla="*/ 613 h 61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9" h="613">
                  <a:moveTo>
                    <a:pt x="79" y="20"/>
                  </a:moveTo>
                  <a:lnTo>
                    <a:pt x="79" y="593"/>
                  </a:lnTo>
                  <a:cubicBezTo>
                    <a:pt x="79" y="599"/>
                    <a:pt x="75" y="603"/>
                    <a:pt x="69" y="603"/>
                  </a:cubicBezTo>
                  <a:cubicBezTo>
                    <a:pt x="64" y="603"/>
                    <a:pt x="59" y="599"/>
                    <a:pt x="59" y="593"/>
                  </a:cubicBezTo>
                  <a:lnTo>
                    <a:pt x="59" y="20"/>
                  </a:lnTo>
                  <a:cubicBezTo>
                    <a:pt x="59" y="14"/>
                    <a:pt x="64" y="10"/>
                    <a:pt x="69" y="10"/>
                  </a:cubicBezTo>
                  <a:cubicBezTo>
                    <a:pt x="75" y="10"/>
                    <a:pt x="79" y="14"/>
                    <a:pt x="79" y="20"/>
                  </a:cubicBezTo>
                  <a:close/>
                  <a:moveTo>
                    <a:pt x="2" y="115"/>
                  </a:moveTo>
                  <a:lnTo>
                    <a:pt x="69" y="0"/>
                  </a:lnTo>
                  <a:lnTo>
                    <a:pt x="136" y="115"/>
                  </a:lnTo>
                  <a:cubicBezTo>
                    <a:pt x="139" y="120"/>
                    <a:pt x="138" y="126"/>
                    <a:pt x="133" y="128"/>
                  </a:cubicBezTo>
                  <a:cubicBezTo>
                    <a:pt x="128" y="131"/>
                    <a:pt x="122" y="130"/>
                    <a:pt x="119" y="125"/>
                  </a:cubicBezTo>
                  <a:lnTo>
                    <a:pt x="61" y="25"/>
                  </a:lnTo>
                  <a:lnTo>
                    <a:pt x="78" y="25"/>
                  </a:lnTo>
                  <a:lnTo>
                    <a:pt x="20" y="125"/>
                  </a:lnTo>
                  <a:cubicBezTo>
                    <a:pt x="17" y="130"/>
                    <a:pt x="11" y="131"/>
                    <a:pt x="6" y="128"/>
                  </a:cubicBezTo>
                  <a:cubicBezTo>
                    <a:pt x="1" y="126"/>
                    <a:pt x="0" y="120"/>
                    <a:pt x="2" y="115"/>
                  </a:cubicBezTo>
                  <a:close/>
                  <a:moveTo>
                    <a:pt x="136" y="498"/>
                  </a:moveTo>
                  <a:lnTo>
                    <a:pt x="69" y="613"/>
                  </a:lnTo>
                  <a:lnTo>
                    <a:pt x="2" y="498"/>
                  </a:lnTo>
                  <a:cubicBezTo>
                    <a:pt x="0" y="493"/>
                    <a:pt x="1" y="487"/>
                    <a:pt x="6" y="484"/>
                  </a:cubicBezTo>
                  <a:cubicBezTo>
                    <a:pt x="11" y="482"/>
                    <a:pt x="17" y="483"/>
                    <a:pt x="20" y="488"/>
                  </a:cubicBezTo>
                  <a:lnTo>
                    <a:pt x="78" y="588"/>
                  </a:lnTo>
                  <a:lnTo>
                    <a:pt x="61" y="588"/>
                  </a:lnTo>
                  <a:lnTo>
                    <a:pt x="119" y="488"/>
                  </a:lnTo>
                  <a:cubicBezTo>
                    <a:pt x="122" y="483"/>
                    <a:pt x="128" y="482"/>
                    <a:pt x="133" y="484"/>
                  </a:cubicBezTo>
                  <a:cubicBezTo>
                    <a:pt x="138" y="487"/>
                    <a:pt x="139" y="493"/>
                    <a:pt x="136" y="498"/>
                  </a:cubicBez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Line 121"/>
            <p:cNvSpPr>
              <a:spLocks noChangeShapeType="1"/>
            </p:cNvSpPr>
            <p:nvPr/>
          </p:nvSpPr>
          <p:spPr bwMode="auto">
            <a:xfrm>
              <a:off x="6177" y="8693"/>
              <a:ext cx="122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Line 120"/>
            <p:cNvSpPr>
              <a:spLocks noChangeShapeType="1"/>
            </p:cNvSpPr>
            <p:nvPr/>
          </p:nvSpPr>
          <p:spPr bwMode="auto">
            <a:xfrm>
              <a:off x="6177" y="8255"/>
              <a:ext cx="122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119"/>
            <p:cNvSpPr>
              <a:spLocks noEditPoints="1"/>
            </p:cNvSpPr>
            <p:nvPr/>
          </p:nvSpPr>
          <p:spPr bwMode="auto">
            <a:xfrm>
              <a:off x="6192" y="8262"/>
              <a:ext cx="76" cy="431"/>
            </a:xfrm>
            <a:custGeom>
              <a:avLst/>
              <a:gdLst>
                <a:gd name="T0" fmla="*/ 43 w 139"/>
                <a:gd name="T1" fmla="*/ 11 h 789"/>
                <a:gd name="T2" fmla="*/ 43 w 139"/>
                <a:gd name="T3" fmla="*/ 420 h 789"/>
                <a:gd name="T4" fmla="*/ 38 w 139"/>
                <a:gd name="T5" fmla="*/ 426 h 789"/>
                <a:gd name="T6" fmla="*/ 32 w 139"/>
                <a:gd name="T7" fmla="*/ 420 h 789"/>
                <a:gd name="T8" fmla="*/ 32 w 139"/>
                <a:gd name="T9" fmla="*/ 11 h 789"/>
                <a:gd name="T10" fmla="*/ 38 w 139"/>
                <a:gd name="T11" fmla="*/ 5 h 789"/>
                <a:gd name="T12" fmla="*/ 43 w 139"/>
                <a:gd name="T13" fmla="*/ 11 h 789"/>
                <a:gd name="T14" fmla="*/ 1 w 139"/>
                <a:gd name="T15" fmla="*/ 63 h 789"/>
                <a:gd name="T16" fmla="*/ 38 w 139"/>
                <a:gd name="T17" fmla="*/ 0 h 789"/>
                <a:gd name="T18" fmla="*/ 74 w 139"/>
                <a:gd name="T19" fmla="*/ 63 h 789"/>
                <a:gd name="T20" fmla="*/ 73 w 139"/>
                <a:gd name="T21" fmla="*/ 70 h 789"/>
                <a:gd name="T22" fmla="*/ 65 w 139"/>
                <a:gd name="T23" fmla="*/ 68 h 789"/>
                <a:gd name="T24" fmla="*/ 33 w 139"/>
                <a:gd name="T25" fmla="*/ 14 h 789"/>
                <a:gd name="T26" fmla="*/ 43 w 139"/>
                <a:gd name="T27" fmla="*/ 14 h 789"/>
                <a:gd name="T28" fmla="*/ 11 w 139"/>
                <a:gd name="T29" fmla="*/ 68 h 789"/>
                <a:gd name="T30" fmla="*/ 3 w 139"/>
                <a:gd name="T31" fmla="*/ 70 h 789"/>
                <a:gd name="T32" fmla="*/ 1 w 139"/>
                <a:gd name="T33" fmla="*/ 63 h 789"/>
                <a:gd name="T34" fmla="*/ 74 w 139"/>
                <a:gd name="T35" fmla="*/ 368 h 789"/>
                <a:gd name="T36" fmla="*/ 38 w 139"/>
                <a:gd name="T37" fmla="*/ 431 h 789"/>
                <a:gd name="T38" fmla="*/ 1 w 139"/>
                <a:gd name="T39" fmla="*/ 368 h 789"/>
                <a:gd name="T40" fmla="*/ 3 w 139"/>
                <a:gd name="T41" fmla="*/ 361 h 789"/>
                <a:gd name="T42" fmla="*/ 11 w 139"/>
                <a:gd name="T43" fmla="*/ 363 h 789"/>
                <a:gd name="T44" fmla="*/ 43 w 139"/>
                <a:gd name="T45" fmla="*/ 417 h 789"/>
                <a:gd name="T46" fmla="*/ 33 w 139"/>
                <a:gd name="T47" fmla="*/ 417 h 789"/>
                <a:gd name="T48" fmla="*/ 65 w 139"/>
                <a:gd name="T49" fmla="*/ 363 h 789"/>
                <a:gd name="T50" fmla="*/ 73 w 139"/>
                <a:gd name="T51" fmla="*/ 361 h 789"/>
                <a:gd name="T52" fmla="*/ 74 w 139"/>
                <a:gd name="T53" fmla="*/ 368 h 78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9"/>
                <a:gd name="T82" fmla="*/ 0 h 789"/>
                <a:gd name="T83" fmla="*/ 139 w 139"/>
                <a:gd name="T84" fmla="*/ 789 h 78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9" h="789">
                  <a:moveTo>
                    <a:pt x="79" y="20"/>
                  </a:moveTo>
                  <a:lnTo>
                    <a:pt x="79" y="769"/>
                  </a:lnTo>
                  <a:cubicBezTo>
                    <a:pt x="79" y="775"/>
                    <a:pt x="75" y="779"/>
                    <a:pt x="69" y="779"/>
                  </a:cubicBezTo>
                  <a:cubicBezTo>
                    <a:pt x="64" y="779"/>
                    <a:pt x="59" y="775"/>
                    <a:pt x="59" y="769"/>
                  </a:cubicBezTo>
                  <a:lnTo>
                    <a:pt x="59" y="20"/>
                  </a:lnTo>
                  <a:cubicBezTo>
                    <a:pt x="59" y="14"/>
                    <a:pt x="64" y="10"/>
                    <a:pt x="69" y="10"/>
                  </a:cubicBezTo>
                  <a:cubicBezTo>
                    <a:pt x="75" y="10"/>
                    <a:pt x="79" y="14"/>
                    <a:pt x="79" y="20"/>
                  </a:cubicBezTo>
                  <a:close/>
                  <a:moveTo>
                    <a:pt x="2" y="115"/>
                  </a:moveTo>
                  <a:lnTo>
                    <a:pt x="69" y="0"/>
                  </a:lnTo>
                  <a:lnTo>
                    <a:pt x="136" y="115"/>
                  </a:lnTo>
                  <a:cubicBezTo>
                    <a:pt x="139" y="120"/>
                    <a:pt x="138" y="126"/>
                    <a:pt x="133" y="128"/>
                  </a:cubicBezTo>
                  <a:cubicBezTo>
                    <a:pt x="128" y="131"/>
                    <a:pt x="122" y="130"/>
                    <a:pt x="119" y="125"/>
                  </a:cubicBezTo>
                  <a:lnTo>
                    <a:pt x="61" y="25"/>
                  </a:lnTo>
                  <a:lnTo>
                    <a:pt x="78" y="25"/>
                  </a:lnTo>
                  <a:lnTo>
                    <a:pt x="20" y="125"/>
                  </a:lnTo>
                  <a:cubicBezTo>
                    <a:pt x="17" y="130"/>
                    <a:pt x="11" y="131"/>
                    <a:pt x="6" y="128"/>
                  </a:cubicBezTo>
                  <a:cubicBezTo>
                    <a:pt x="1" y="126"/>
                    <a:pt x="0" y="120"/>
                    <a:pt x="2" y="115"/>
                  </a:cubicBezTo>
                  <a:close/>
                  <a:moveTo>
                    <a:pt x="136" y="674"/>
                  </a:moveTo>
                  <a:lnTo>
                    <a:pt x="69" y="789"/>
                  </a:lnTo>
                  <a:lnTo>
                    <a:pt x="2" y="674"/>
                  </a:lnTo>
                  <a:cubicBezTo>
                    <a:pt x="0" y="669"/>
                    <a:pt x="1" y="663"/>
                    <a:pt x="6" y="660"/>
                  </a:cubicBezTo>
                  <a:cubicBezTo>
                    <a:pt x="11" y="658"/>
                    <a:pt x="17" y="659"/>
                    <a:pt x="20" y="664"/>
                  </a:cubicBezTo>
                  <a:lnTo>
                    <a:pt x="78" y="764"/>
                  </a:lnTo>
                  <a:lnTo>
                    <a:pt x="61" y="764"/>
                  </a:lnTo>
                  <a:lnTo>
                    <a:pt x="119" y="664"/>
                  </a:lnTo>
                  <a:cubicBezTo>
                    <a:pt x="122" y="659"/>
                    <a:pt x="128" y="658"/>
                    <a:pt x="133" y="660"/>
                  </a:cubicBezTo>
                  <a:cubicBezTo>
                    <a:pt x="138" y="663"/>
                    <a:pt x="139" y="669"/>
                    <a:pt x="136" y="674"/>
                  </a:cubicBez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Rectangle 118"/>
            <p:cNvSpPr>
              <a:spLocks noChangeArrowheads="1"/>
            </p:cNvSpPr>
            <p:nvPr/>
          </p:nvSpPr>
          <p:spPr bwMode="auto">
            <a:xfrm>
              <a:off x="5058" y="9798"/>
              <a:ext cx="616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zh-TW" sz="1000" b="0" dirty="0">
                  <a:solidFill>
                    <a:srgbClr val="000000"/>
                  </a:solidFill>
                  <a:latin typeface="Times New Roman" pitchFamily="18" charset="0"/>
                </a:rPr>
                <a:t>e = E+</a:t>
              </a:r>
              <a:r>
                <a:rPr lang="en-US" altLang="zh-TW" sz="1000" b="0" dirty="0">
                  <a:solidFill>
                    <a:srgbClr val="FF0000"/>
                  </a:solidFill>
                  <a:latin typeface="Times New Roman" pitchFamily="18" charset="0"/>
                </a:rPr>
                <a:t>30</a:t>
              </a:r>
              <a:endParaRPr lang="en-US" altLang="zh-TW" sz="1000" b="0" dirty="0">
                <a:latin typeface="Times New Roman" pitchFamily="18" charset="0"/>
              </a:endParaRPr>
            </a:p>
          </p:txBody>
        </p:sp>
        <p:sp>
          <p:nvSpPr>
            <p:cNvPr id="57" name="Rectangle 117"/>
            <p:cNvSpPr>
              <a:spLocks noChangeArrowheads="1"/>
            </p:cNvSpPr>
            <p:nvPr/>
          </p:nvSpPr>
          <p:spPr bwMode="auto">
            <a:xfrm>
              <a:off x="5030" y="9247"/>
              <a:ext cx="562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zh-TW" sz="1000" b="0" dirty="0">
                  <a:solidFill>
                    <a:srgbClr val="000000"/>
                  </a:solidFill>
                  <a:latin typeface="Times New Roman" pitchFamily="18" charset="0"/>
                </a:rPr>
                <a:t>d = D+</a:t>
              </a:r>
              <a:r>
                <a:rPr lang="en-US" altLang="zh-TW" sz="1000" b="0" dirty="0">
                  <a:solidFill>
                    <a:srgbClr val="FF0000"/>
                  </a:solidFill>
                  <a:latin typeface="Times New Roman" pitchFamily="18" charset="0"/>
                </a:rPr>
                <a:t>6</a:t>
              </a:r>
              <a:endParaRPr lang="en-US" altLang="zh-TW" sz="1000" b="0" dirty="0">
                <a:latin typeface="Times New Roman" pitchFamily="18" charset="0"/>
              </a:endParaRPr>
            </a:p>
          </p:txBody>
        </p:sp>
        <p:sp>
          <p:nvSpPr>
            <p:cNvPr id="58" name="Rectangle 116"/>
            <p:cNvSpPr>
              <a:spLocks noChangeArrowheads="1"/>
            </p:cNvSpPr>
            <p:nvPr/>
          </p:nvSpPr>
          <p:spPr bwMode="auto">
            <a:xfrm>
              <a:off x="6005" y="8818"/>
              <a:ext cx="770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zh-TW" sz="1000" b="0" dirty="0">
                  <a:solidFill>
                    <a:srgbClr val="000000"/>
                  </a:solidFill>
                  <a:latin typeface="Times New Roman" pitchFamily="18" charset="0"/>
                </a:rPr>
                <a:t>b = B-A2-</a:t>
              </a:r>
              <a:r>
                <a:rPr lang="en-US" altLang="zh-TW" sz="1000" b="0" dirty="0">
                  <a:solidFill>
                    <a:srgbClr val="FF0000"/>
                  </a:solidFill>
                  <a:latin typeface="Times New Roman" pitchFamily="18" charset="0"/>
                </a:rPr>
                <a:t>6</a:t>
              </a:r>
              <a:endParaRPr lang="en-US" altLang="zh-TW" sz="1000" b="0" dirty="0">
                <a:latin typeface="Times New Roman" pitchFamily="18" charset="0"/>
              </a:endParaRPr>
            </a:p>
          </p:txBody>
        </p:sp>
        <p:sp>
          <p:nvSpPr>
            <p:cNvPr id="59" name="Rectangle 115"/>
            <p:cNvSpPr>
              <a:spLocks noChangeArrowheads="1"/>
            </p:cNvSpPr>
            <p:nvPr/>
          </p:nvSpPr>
          <p:spPr bwMode="auto">
            <a:xfrm>
              <a:off x="4400" y="8223"/>
              <a:ext cx="881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zh-TW" sz="1000" b="0">
                  <a:solidFill>
                    <a:srgbClr val="000000"/>
                  </a:solidFill>
                  <a:latin typeface="Times New Roman" pitchFamily="18" charset="0"/>
                </a:rPr>
                <a:t>a1 = (e-d) / 2</a:t>
              </a:r>
              <a:endParaRPr lang="en-US" altLang="zh-TW" sz="1000" b="0">
                <a:latin typeface="Times New Roman" pitchFamily="18" charset="0"/>
              </a:endParaRPr>
            </a:p>
          </p:txBody>
        </p:sp>
        <p:sp>
          <p:nvSpPr>
            <p:cNvPr id="60" name="Rectangle 114"/>
            <p:cNvSpPr>
              <a:spLocks noChangeArrowheads="1"/>
            </p:cNvSpPr>
            <p:nvPr/>
          </p:nvSpPr>
          <p:spPr bwMode="auto">
            <a:xfrm>
              <a:off x="6268" y="8407"/>
              <a:ext cx="717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zh-TW" sz="1000" b="0" dirty="0">
                  <a:solidFill>
                    <a:srgbClr val="000000"/>
                  </a:solidFill>
                  <a:latin typeface="Times New Roman" pitchFamily="18" charset="0"/>
                </a:rPr>
                <a:t>a2 =A2+</a:t>
              </a:r>
              <a:r>
                <a:rPr lang="en-US" altLang="zh-TW" sz="1000" b="0" dirty="0">
                  <a:solidFill>
                    <a:srgbClr val="FF0000"/>
                  </a:solidFill>
                  <a:latin typeface="Times New Roman" pitchFamily="18" charset="0"/>
                </a:rPr>
                <a:t>6</a:t>
              </a:r>
              <a:endParaRPr lang="en-US" altLang="zh-TW" sz="1000" b="0" dirty="0">
                <a:latin typeface="Times New Roman" pitchFamily="18" charset="0"/>
              </a:endParaRPr>
            </a:p>
          </p:txBody>
        </p:sp>
        <p:sp>
          <p:nvSpPr>
            <p:cNvPr id="61" name="Rectangle 113"/>
            <p:cNvSpPr>
              <a:spLocks noChangeArrowheads="1"/>
            </p:cNvSpPr>
            <p:nvPr/>
          </p:nvSpPr>
          <p:spPr bwMode="auto">
            <a:xfrm>
              <a:off x="2994" y="10471"/>
              <a:ext cx="119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zh-TW" sz="1000" b="0">
                  <a:solidFill>
                    <a:srgbClr val="000000"/>
                  </a:solidFill>
                  <a:latin typeface="Times New Roman" pitchFamily="18" charset="0"/>
                </a:rPr>
                <a:t>D</a:t>
              </a:r>
              <a:endParaRPr lang="en-US" altLang="zh-TW" sz="1000" b="0">
                <a:latin typeface="Times New Roman" pitchFamily="18" charset="0"/>
              </a:endParaRPr>
            </a:p>
          </p:txBody>
        </p:sp>
        <p:sp>
          <p:nvSpPr>
            <p:cNvPr id="62" name="Rectangle 112"/>
            <p:cNvSpPr>
              <a:spLocks noChangeArrowheads="1"/>
            </p:cNvSpPr>
            <p:nvPr/>
          </p:nvSpPr>
          <p:spPr bwMode="auto">
            <a:xfrm>
              <a:off x="2396" y="10524"/>
              <a:ext cx="201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zh-TW" sz="1000" b="0">
                  <a:solidFill>
                    <a:srgbClr val="000000"/>
                  </a:solidFill>
                  <a:latin typeface="Times New Roman" pitchFamily="18" charset="0"/>
                </a:rPr>
                <a:t>A1</a:t>
              </a:r>
              <a:endParaRPr lang="en-US" altLang="zh-TW" sz="1000" b="0">
                <a:latin typeface="Times New Roman" pitchFamily="18" charset="0"/>
              </a:endParaRPr>
            </a:p>
          </p:txBody>
        </p:sp>
        <p:sp>
          <p:nvSpPr>
            <p:cNvPr id="63" name="Rectangle 111"/>
            <p:cNvSpPr>
              <a:spLocks noChangeArrowheads="1"/>
            </p:cNvSpPr>
            <p:nvPr/>
          </p:nvSpPr>
          <p:spPr bwMode="auto">
            <a:xfrm>
              <a:off x="4013" y="8444"/>
              <a:ext cx="201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zh-TW" sz="1000" b="0">
                  <a:solidFill>
                    <a:srgbClr val="000000"/>
                  </a:solidFill>
                  <a:latin typeface="Times New Roman" pitchFamily="18" charset="0"/>
                </a:rPr>
                <a:t>A2</a:t>
              </a:r>
              <a:endParaRPr lang="en-US" altLang="zh-TW" sz="1000" b="0">
                <a:latin typeface="Times New Roman" pitchFamily="18" charset="0"/>
              </a:endParaRPr>
            </a:p>
          </p:txBody>
        </p:sp>
        <p:sp>
          <p:nvSpPr>
            <p:cNvPr id="64" name="Rectangle 110"/>
            <p:cNvSpPr>
              <a:spLocks noChangeArrowheads="1"/>
            </p:cNvSpPr>
            <p:nvPr/>
          </p:nvSpPr>
          <p:spPr bwMode="auto">
            <a:xfrm>
              <a:off x="2994" y="10829"/>
              <a:ext cx="100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zh-TW" sz="1000" b="0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endParaRPr lang="en-US" altLang="zh-TW" sz="1000" b="0">
                <a:latin typeface="Times New Roman" pitchFamily="18" charset="0"/>
              </a:endParaRPr>
            </a:p>
          </p:txBody>
        </p:sp>
        <p:sp>
          <p:nvSpPr>
            <p:cNvPr id="65" name="Line 109"/>
            <p:cNvSpPr>
              <a:spLocks noChangeShapeType="1"/>
            </p:cNvSpPr>
            <p:nvPr/>
          </p:nvSpPr>
          <p:spPr bwMode="auto">
            <a:xfrm>
              <a:off x="3822" y="9313"/>
              <a:ext cx="115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Freeform 108"/>
            <p:cNvSpPr>
              <a:spLocks noEditPoints="1"/>
            </p:cNvSpPr>
            <p:nvPr/>
          </p:nvSpPr>
          <p:spPr bwMode="auto">
            <a:xfrm>
              <a:off x="3839" y="8620"/>
              <a:ext cx="75" cy="676"/>
            </a:xfrm>
            <a:custGeom>
              <a:avLst/>
              <a:gdLst>
                <a:gd name="T0" fmla="*/ 43 w 139"/>
                <a:gd name="T1" fmla="*/ 11 h 1237"/>
                <a:gd name="T2" fmla="*/ 43 w 139"/>
                <a:gd name="T3" fmla="*/ 665 h 1237"/>
                <a:gd name="T4" fmla="*/ 37 w 139"/>
                <a:gd name="T5" fmla="*/ 671 h 1237"/>
                <a:gd name="T6" fmla="*/ 32 w 139"/>
                <a:gd name="T7" fmla="*/ 665 h 1237"/>
                <a:gd name="T8" fmla="*/ 32 w 139"/>
                <a:gd name="T9" fmla="*/ 11 h 1237"/>
                <a:gd name="T10" fmla="*/ 37 w 139"/>
                <a:gd name="T11" fmla="*/ 5 h 1237"/>
                <a:gd name="T12" fmla="*/ 43 w 139"/>
                <a:gd name="T13" fmla="*/ 11 h 1237"/>
                <a:gd name="T14" fmla="*/ 1 w 139"/>
                <a:gd name="T15" fmla="*/ 63 h 1237"/>
                <a:gd name="T16" fmla="*/ 37 w 139"/>
                <a:gd name="T17" fmla="*/ 0 h 1237"/>
                <a:gd name="T18" fmla="*/ 73 w 139"/>
                <a:gd name="T19" fmla="*/ 63 h 1237"/>
                <a:gd name="T20" fmla="*/ 72 w 139"/>
                <a:gd name="T21" fmla="*/ 70 h 1237"/>
                <a:gd name="T22" fmla="*/ 64 w 139"/>
                <a:gd name="T23" fmla="*/ 68 h 1237"/>
                <a:gd name="T24" fmla="*/ 33 w 139"/>
                <a:gd name="T25" fmla="*/ 14 h 1237"/>
                <a:gd name="T26" fmla="*/ 42 w 139"/>
                <a:gd name="T27" fmla="*/ 14 h 1237"/>
                <a:gd name="T28" fmla="*/ 11 w 139"/>
                <a:gd name="T29" fmla="*/ 68 h 1237"/>
                <a:gd name="T30" fmla="*/ 3 w 139"/>
                <a:gd name="T31" fmla="*/ 70 h 1237"/>
                <a:gd name="T32" fmla="*/ 1 w 139"/>
                <a:gd name="T33" fmla="*/ 63 h 1237"/>
                <a:gd name="T34" fmla="*/ 73 w 139"/>
                <a:gd name="T35" fmla="*/ 613 h 1237"/>
                <a:gd name="T36" fmla="*/ 37 w 139"/>
                <a:gd name="T37" fmla="*/ 676 h 1237"/>
                <a:gd name="T38" fmla="*/ 1 w 139"/>
                <a:gd name="T39" fmla="*/ 613 h 1237"/>
                <a:gd name="T40" fmla="*/ 3 w 139"/>
                <a:gd name="T41" fmla="*/ 606 h 1237"/>
                <a:gd name="T42" fmla="*/ 11 w 139"/>
                <a:gd name="T43" fmla="*/ 608 h 1237"/>
                <a:gd name="T44" fmla="*/ 42 w 139"/>
                <a:gd name="T45" fmla="*/ 662 h 1237"/>
                <a:gd name="T46" fmla="*/ 33 w 139"/>
                <a:gd name="T47" fmla="*/ 662 h 1237"/>
                <a:gd name="T48" fmla="*/ 64 w 139"/>
                <a:gd name="T49" fmla="*/ 608 h 1237"/>
                <a:gd name="T50" fmla="*/ 72 w 139"/>
                <a:gd name="T51" fmla="*/ 606 h 1237"/>
                <a:gd name="T52" fmla="*/ 73 w 139"/>
                <a:gd name="T53" fmla="*/ 613 h 12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9"/>
                <a:gd name="T82" fmla="*/ 0 h 1237"/>
                <a:gd name="T83" fmla="*/ 139 w 139"/>
                <a:gd name="T84" fmla="*/ 1237 h 123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9" h="1237">
                  <a:moveTo>
                    <a:pt x="79" y="20"/>
                  </a:moveTo>
                  <a:lnTo>
                    <a:pt x="79" y="1217"/>
                  </a:lnTo>
                  <a:cubicBezTo>
                    <a:pt x="79" y="1223"/>
                    <a:pt x="75" y="1227"/>
                    <a:pt x="69" y="1227"/>
                  </a:cubicBezTo>
                  <a:cubicBezTo>
                    <a:pt x="64" y="1227"/>
                    <a:pt x="59" y="1223"/>
                    <a:pt x="59" y="1217"/>
                  </a:cubicBezTo>
                  <a:lnTo>
                    <a:pt x="59" y="20"/>
                  </a:lnTo>
                  <a:cubicBezTo>
                    <a:pt x="59" y="14"/>
                    <a:pt x="64" y="10"/>
                    <a:pt x="69" y="10"/>
                  </a:cubicBezTo>
                  <a:cubicBezTo>
                    <a:pt x="75" y="10"/>
                    <a:pt x="79" y="14"/>
                    <a:pt x="79" y="20"/>
                  </a:cubicBezTo>
                  <a:close/>
                  <a:moveTo>
                    <a:pt x="2" y="115"/>
                  </a:moveTo>
                  <a:lnTo>
                    <a:pt x="69" y="0"/>
                  </a:lnTo>
                  <a:lnTo>
                    <a:pt x="136" y="115"/>
                  </a:lnTo>
                  <a:cubicBezTo>
                    <a:pt x="139" y="120"/>
                    <a:pt x="138" y="126"/>
                    <a:pt x="133" y="128"/>
                  </a:cubicBezTo>
                  <a:cubicBezTo>
                    <a:pt x="128" y="131"/>
                    <a:pt x="122" y="130"/>
                    <a:pt x="119" y="125"/>
                  </a:cubicBezTo>
                  <a:lnTo>
                    <a:pt x="61" y="25"/>
                  </a:lnTo>
                  <a:lnTo>
                    <a:pt x="78" y="25"/>
                  </a:lnTo>
                  <a:lnTo>
                    <a:pt x="20" y="125"/>
                  </a:lnTo>
                  <a:cubicBezTo>
                    <a:pt x="17" y="130"/>
                    <a:pt x="11" y="131"/>
                    <a:pt x="6" y="128"/>
                  </a:cubicBezTo>
                  <a:cubicBezTo>
                    <a:pt x="1" y="126"/>
                    <a:pt x="0" y="120"/>
                    <a:pt x="2" y="115"/>
                  </a:cubicBezTo>
                  <a:close/>
                  <a:moveTo>
                    <a:pt x="136" y="1122"/>
                  </a:moveTo>
                  <a:lnTo>
                    <a:pt x="69" y="1237"/>
                  </a:lnTo>
                  <a:lnTo>
                    <a:pt x="2" y="1122"/>
                  </a:lnTo>
                  <a:cubicBezTo>
                    <a:pt x="0" y="1117"/>
                    <a:pt x="1" y="1111"/>
                    <a:pt x="6" y="1108"/>
                  </a:cubicBezTo>
                  <a:cubicBezTo>
                    <a:pt x="11" y="1106"/>
                    <a:pt x="17" y="1107"/>
                    <a:pt x="20" y="1112"/>
                  </a:cubicBezTo>
                  <a:lnTo>
                    <a:pt x="78" y="1212"/>
                  </a:lnTo>
                  <a:lnTo>
                    <a:pt x="61" y="1212"/>
                  </a:lnTo>
                  <a:lnTo>
                    <a:pt x="119" y="1112"/>
                  </a:lnTo>
                  <a:cubicBezTo>
                    <a:pt x="122" y="1107"/>
                    <a:pt x="128" y="1106"/>
                    <a:pt x="133" y="1108"/>
                  </a:cubicBezTo>
                  <a:cubicBezTo>
                    <a:pt x="138" y="1111"/>
                    <a:pt x="139" y="1117"/>
                    <a:pt x="136" y="1122"/>
                  </a:cubicBez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Rectangle 107"/>
            <p:cNvSpPr>
              <a:spLocks noChangeArrowheads="1"/>
            </p:cNvSpPr>
            <p:nvPr/>
          </p:nvSpPr>
          <p:spPr bwMode="auto">
            <a:xfrm>
              <a:off x="3941" y="8853"/>
              <a:ext cx="110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zh-TW" sz="1000" b="0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  <a:endParaRPr lang="en-US" altLang="zh-TW" sz="1000" b="0">
                <a:latin typeface="Times New Roman" pitchFamily="18" charset="0"/>
              </a:endParaRPr>
            </a:p>
          </p:txBody>
        </p:sp>
        <p:sp>
          <p:nvSpPr>
            <p:cNvPr id="68" name="Freeform 106"/>
            <p:cNvSpPr>
              <a:spLocks noEditPoints="1"/>
            </p:cNvSpPr>
            <p:nvPr/>
          </p:nvSpPr>
          <p:spPr bwMode="auto">
            <a:xfrm>
              <a:off x="2356" y="9042"/>
              <a:ext cx="213" cy="78"/>
            </a:xfrm>
            <a:custGeom>
              <a:avLst/>
              <a:gdLst>
                <a:gd name="T0" fmla="*/ 11 w 389"/>
                <a:gd name="T1" fmla="*/ 30 h 145"/>
                <a:gd name="T2" fmla="*/ 203 w 389"/>
                <a:gd name="T3" fmla="*/ 37 h 145"/>
                <a:gd name="T4" fmla="*/ 208 w 389"/>
                <a:gd name="T5" fmla="*/ 43 h 145"/>
                <a:gd name="T6" fmla="*/ 202 w 389"/>
                <a:gd name="T7" fmla="*/ 48 h 145"/>
                <a:gd name="T8" fmla="*/ 10 w 389"/>
                <a:gd name="T9" fmla="*/ 41 h 145"/>
                <a:gd name="T10" fmla="*/ 5 w 389"/>
                <a:gd name="T11" fmla="*/ 35 h 145"/>
                <a:gd name="T12" fmla="*/ 11 w 389"/>
                <a:gd name="T13" fmla="*/ 30 h 145"/>
                <a:gd name="T14" fmla="*/ 61 w 389"/>
                <a:gd name="T15" fmla="*/ 73 h 145"/>
                <a:gd name="T16" fmla="*/ 0 w 389"/>
                <a:gd name="T17" fmla="*/ 35 h 145"/>
                <a:gd name="T18" fmla="*/ 64 w 389"/>
                <a:gd name="T19" fmla="*/ 1 h 145"/>
                <a:gd name="T20" fmla="*/ 72 w 389"/>
                <a:gd name="T21" fmla="*/ 4 h 145"/>
                <a:gd name="T22" fmla="*/ 70 w 389"/>
                <a:gd name="T23" fmla="*/ 11 h 145"/>
                <a:gd name="T24" fmla="*/ 13 w 389"/>
                <a:gd name="T25" fmla="*/ 40 h 145"/>
                <a:gd name="T26" fmla="*/ 14 w 389"/>
                <a:gd name="T27" fmla="*/ 31 h 145"/>
                <a:gd name="T28" fmla="*/ 67 w 389"/>
                <a:gd name="T29" fmla="*/ 64 h 145"/>
                <a:gd name="T30" fmla="*/ 69 w 389"/>
                <a:gd name="T31" fmla="*/ 72 h 145"/>
                <a:gd name="T32" fmla="*/ 61 w 389"/>
                <a:gd name="T33" fmla="*/ 73 h 145"/>
                <a:gd name="T34" fmla="*/ 152 w 389"/>
                <a:gd name="T35" fmla="*/ 5 h 145"/>
                <a:gd name="T36" fmla="*/ 213 w 389"/>
                <a:gd name="T37" fmla="*/ 43 h 145"/>
                <a:gd name="T38" fmla="*/ 149 w 389"/>
                <a:gd name="T39" fmla="*/ 76 h 145"/>
                <a:gd name="T40" fmla="*/ 141 w 389"/>
                <a:gd name="T41" fmla="*/ 74 h 145"/>
                <a:gd name="T42" fmla="*/ 143 w 389"/>
                <a:gd name="T43" fmla="*/ 67 h 145"/>
                <a:gd name="T44" fmla="*/ 199 w 389"/>
                <a:gd name="T45" fmla="*/ 38 h 145"/>
                <a:gd name="T46" fmla="*/ 199 w 389"/>
                <a:gd name="T47" fmla="*/ 47 h 145"/>
                <a:gd name="T48" fmla="*/ 146 w 389"/>
                <a:gd name="T49" fmla="*/ 13 h 145"/>
                <a:gd name="T50" fmla="*/ 144 w 389"/>
                <a:gd name="T51" fmla="*/ 6 h 145"/>
                <a:gd name="T52" fmla="*/ 152 w 389"/>
                <a:gd name="T53" fmla="*/ 5 h 1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9"/>
                <a:gd name="T82" fmla="*/ 0 h 145"/>
                <a:gd name="T83" fmla="*/ 389 w 389"/>
                <a:gd name="T84" fmla="*/ 145 h 1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9" h="145">
                  <a:moveTo>
                    <a:pt x="20" y="56"/>
                  </a:moveTo>
                  <a:lnTo>
                    <a:pt x="370" y="69"/>
                  </a:lnTo>
                  <a:cubicBezTo>
                    <a:pt x="375" y="69"/>
                    <a:pt x="379" y="74"/>
                    <a:pt x="379" y="80"/>
                  </a:cubicBezTo>
                  <a:cubicBezTo>
                    <a:pt x="379" y="85"/>
                    <a:pt x="374" y="89"/>
                    <a:pt x="369" y="89"/>
                  </a:cubicBezTo>
                  <a:lnTo>
                    <a:pt x="19" y="76"/>
                  </a:lnTo>
                  <a:cubicBezTo>
                    <a:pt x="14" y="76"/>
                    <a:pt x="10" y="71"/>
                    <a:pt x="10" y="65"/>
                  </a:cubicBezTo>
                  <a:cubicBezTo>
                    <a:pt x="10" y="60"/>
                    <a:pt x="15" y="56"/>
                    <a:pt x="20" y="56"/>
                  </a:cubicBezTo>
                  <a:close/>
                  <a:moveTo>
                    <a:pt x="112" y="136"/>
                  </a:moveTo>
                  <a:lnTo>
                    <a:pt x="0" y="65"/>
                  </a:lnTo>
                  <a:lnTo>
                    <a:pt x="117" y="2"/>
                  </a:lnTo>
                  <a:cubicBezTo>
                    <a:pt x="122" y="0"/>
                    <a:pt x="128" y="2"/>
                    <a:pt x="131" y="7"/>
                  </a:cubicBezTo>
                  <a:cubicBezTo>
                    <a:pt x="133" y="11"/>
                    <a:pt x="132" y="18"/>
                    <a:pt x="127" y="20"/>
                  </a:cubicBezTo>
                  <a:lnTo>
                    <a:pt x="24" y="75"/>
                  </a:lnTo>
                  <a:lnTo>
                    <a:pt x="25" y="57"/>
                  </a:lnTo>
                  <a:lnTo>
                    <a:pt x="123" y="119"/>
                  </a:lnTo>
                  <a:cubicBezTo>
                    <a:pt x="127" y="122"/>
                    <a:pt x="129" y="129"/>
                    <a:pt x="126" y="133"/>
                  </a:cubicBezTo>
                  <a:cubicBezTo>
                    <a:pt x="123" y="138"/>
                    <a:pt x="117" y="139"/>
                    <a:pt x="112" y="136"/>
                  </a:cubicBezTo>
                  <a:close/>
                  <a:moveTo>
                    <a:pt x="277" y="9"/>
                  </a:moveTo>
                  <a:lnTo>
                    <a:pt x="389" y="80"/>
                  </a:lnTo>
                  <a:lnTo>
                    <a:pt x="272" y="142"/>
                  </a:lnTo>
                  <a:cubicBezTo>
                    <a:pt x="267" y="145"/>
                    <a:pt x="261" y="143"/>
                    <a:pt x="258" y="138"/>
                  </a:cubicBezTo>
                  <a:cubicBezTo>
                    <a:pt x="256" y="133"/>
                    <a:pt x="257" y="127"/>
                    <a:pt x="262" y="125"/>
                  </a:cubicBezTo>
                  <a:lnTo>
                    <a:pt x="364" y="70"/>
                  </a:lnTo>
                  <a:lnTo>
                    <a:pt x="364" y="88"/>
                  </a:lnTo>
                  <a:lnTo>
                    <a:pt x="266" y="25"/>
                  </a:lnTo>
                  <a:cubicBezTo>
                    <a:pt x="261" y="23"/>
                    <a:pt x="260" y="16"/>
                    <a:pt x="263" y="12"/>
                  </a:cubicBezTo>
                  <a:cubicBezTo>
                    <a:pt x="266" y="7"/>
                    <a:pt x="272" y="6"/>
                    <a:pt x="277" y="9"/>
                  </a:cubicBez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Line 105"/>
            <p:cNvSpPr>
              <a:spLocks noChangeShapeType="1"/>
            </p:cNvSpPr>
            <p:nvPr/>
          </p:nvSpPr>
          <p:spPr bwMode="auto">
            <a:xfrm>
              <a:off x="2568" y="8980"/>
              <a:ext cx="0" cy="227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Line 104"/>
            <p:cNvSpPr>
              <a:spLocks noChangeShapeType="1"/>
            </p:cNvSpPr>
            <p:nvPr/>
          </p:nvSpPr>
          <p:spPr bwMode="auto">
            <a:xfrm>
              <a:off x="2357" y="8980"/>
              <a:ext cx="0" cy="227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Rectangle 103"/>
            <p:cNvSpPr>
              <a:spLocks noChangeArrowheads="1"/>
            </p:cNvSpPr>
            <p:nvPr/>
          </p:nvSpPr>
          <p:spPr bwMode="auto">
            <a:xfrm>
              <a:off x="2396" y="9151"/>
              <a:ext cx="201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zh-TW" sz="1000" b="0">
                  <a:solidFill>
                    <a:srgbClr val="000000"/>
                  </a:solidFill>
                  <a:latin typeface="Times New Roman" pitchFamily="18" charset="0"/>
                </a:rPr>
                <a:t>A1</a:t>
              </a:r>
              <a:endParaRPr lang="en-US" altLang="zh-TW" sz="1000" b="0">
                <a:latin typeface="Times New Roman" pitchFamily="18" charset="0"/>
              </a:endParaRPr>
            </a:p>
          </p:txBody>
        </p:sp>
        <p:sp>
          <p:nvSpPr>
            <p:cNvPr id="72" name="Line 102"/>
            <p:cNvSpPr>
              <a:spLocks noChangeShapeType="1"/>
            </p:cNvSpPr>
            <p:nvPr/>
          </p:nvSpPr>
          <p:spPr bwMode="auto">
            <a:xfrm>
              <a:off x="2708" y="10325"/>
              <a:ext cx="0" cy="2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Freeform 101"/>
            <p:cNvSpPr>
              <a:spLocks noEditPoints="1"/>
            </p:cNvSpPr>
            <p:nvPr/>
          </p:nvSpPr>
          <p:spPr bwMode="auto">
            <a:xfrm>
              <a:off x="6105" y="9462"/>
              <a:ext cx="245" cy="180"/>
            </a:xfrm>
            <a:custGeom>
              <a:avLst/>
              <a:gdLst>
                <a:gd name="T0" fmla="*/ 236 w 444"/>
                <a:gd name="T1" fmla="*/ 178 h 332"/>
                <a:gd name="T2" fmla="*/ 34 w 444"/>
                <a:gd name="T3" fmla="*/ 31 h 332"/>
                <a:gd name="T4" fmla="*/ 33 w 444"/>
                <a:gd name="T5" fmla="*/ 24 h 332"/>
                <a:gd name="T6" fmla="*/ 40 w 444"/>
                <a:gd name="T7" fmla="*/ 23 h 332"/>
                <a:gd name="T8" fmla="*/ 242 w 444"/>
                <a:gd name="T9" fmla="*/ 169 h 332"/>
                <a:gd name="T10" fmla="*/ 243 w 444"/>
                <a:gd name="T11" fmla="*/ 177 h 332"/>
                <a:gd name="T12" fmla="*/ 236 w 444"/>
                <a:gd name="T13" fmla="*/ 178 h 332"/>
                <a:gd name="T14" fmla="*/ 45 w 444"/>
                <a:gd name="T15" fmla="*/ 87 h 332"/>
                <a:gd name="T16" fmla="*/ 0 w 444"/>
                <a:gd name="T17" fmla="*/ 0 h 332"/>
                <a:gd name="T18" fmla="*/ 98 w 444"/>
                <a:gd name="T19" fmla="*/ 17 h 332"/>
                <a:gd name="T20" fmla="*/ 45 w 444"/>
                <a:gd name="T21" fmla="*/ 87 h 3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4"/>
                <a:gd name="T34" fmla="*/ 0 h 332"/>
                <a:gd name="T35" fmla="*/ 444 w 444"/>
                <a:gd name="T36" fmla="*/ 332 h 3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4" h="332">
                  <a:moveTo>
                    <a:pt x="427" y="329"/>
                  </a:moveTo>
                  <a:lnTo>
                    <a:pt x="61" y="58"/>
                  </a:lnTo>
                  <a:cubicBezTo>
                    <a:pt x="57" y="55"/>
                    <a:pt x="56" y="49"/>
                    <a:pt x="59" y="44"/>
                  </a:cubicBezTo>
                  <a:cubicBezTo>
                    <a:pt x="63" y="40"/>
                    <a:pt x="69" y="39"/>
                    <a:pt x="73" y="42"/>
                  </a:cubicBezTo>
                  <a:lnTo>
                    <a:pt x="438" y="312"/>
                  </a:lnTo>
                  <a:cubicBezTo>
                    <a:pt x="443" y="316"/>
                    <a:pt x="444" y="322"/>
                    <a:pt x="441" y="326"/>
                  </a:cubicBezTo>
                  <a:cubicBezTo>
                    <a:pt x="437" y="331"/>
                    <a:pt x="431" y="332"/>
                    <a:pt x="427" y="329"/>
                  </a:cubicBezTo>
                  <a:close/>
                  <a:moveTo>
                    <a:pt x="81" y="160"/>
                  </a:moveTo>
                  <a:lnTo>
                    <a:pt x="0" y="0"/>
                  </a:lnTo>
                  <a:lnTo>
                    <a:pt x="177" y="31"/>
                  </a:lnTo>
                  <a:lnTo>
                    <a:pt x="81" y="16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FF0000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Rectangle 100"/>
            <p:cNvSpPr>
              <a:spLocks noChangeArrowheads="1"/>
            </p:cNvSpPr>
            <p:nvPr/>
          </p:nvSpPr>
          <p:spPr bwMode="auto">
            <a:xfrm>
              <a:off x="6400" y="9622"/>
              <a:ext cx="633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zh-TW" sz="1000" b="0" dirty="0">
                  <a:solidFill>
                    <a:srgbClr val="FF0000"/>
                  </a:solidFill>
                  <a:latin typeface="Times New Roman" pitchFamily="18" charset="0"/>
                </a:rPr>
                <a:t>8mil R</a:t>
              </a:r>
              <a:r>
                <a:rPr lang="zh-TW" altLang="en-US" sz="1000" b="0" dirty="0">
                  <a:solidFill>
                    <a:srgbClr val="FF0000"/>
                  </a:solidFill>
                  <a:latin typeface="Times New Roman" pitchFamily="18" charset="0"/>
                </a:rPr>
                <a:t>角</a:t>
              </a:r>
              <a:endParaRPr lang="zh-TW" altLang="en-US" sz="1000" b="0" dirty="0">
                <a:latin typeface="Times New Roman" pitchFamily="18" charset="0"/>
              </a:endParaRPr>
            </a:p>
          </p:txBody>
        </p:sp>
        <p:sp>
          <p:nvSpPr>
            <p:cNvPr id="75" name="Freeform 99"/>
            <p:cNvSpPr>
              <a:spLocks noEditPoints="1"/>
            </p:cNvSpPr>
            <p:nvPr/>
          </p:nvSpPr>
          <p:spPr bwMode="auto">
            <a:xfrm>
              <a:off x="2758" y="8717"/>
              <a:ext cx="77" cy="221"/>
            </a:xfrm>
            <a:custGeom>
              <a:avLst/>
              <a:gdLst>
                <a:gd name="T0" fmla="*/ 44 w 139"/>
                <a:gd name="T1" fmla="*/ 11 h 405"/>
                <a:gd name="T2" fmla="*/ 44 w 139"/>
                <a:gd name="T3" fmla="*/ 210 h 405"/>
                <a:gd name="T4" fmla="*/ 38 w 139"/>
                <a:gd name="T5" fmla="*/ 216 h 405"/>
                <a:gd name="T6" fmla="*/ 33 w 139"/>
                <a:gd name="T7" fmla="*/ 210 h 405"/>
                <a:gd name="T8" fmla="*/ 33 w 139"/>
                <a:gd name="T9" fmla="*/ 11 h 405"/>
                <a:gd name="T10" fmla="*/ 38 w 139"/>
                <a:gd name="T11" fmla="*/ 5 h 405"/>
                <a:gd name="T12" fmla="*/ 44 w 139"/>
                <a:gd name="T13" fmla="*/ 11 h 405"/>
                <a:gd name="T14" fmla="*/ 1 w 139"/>
                <a:gd name="T15" fmla="*/ 63 h 405"/>
                <a:gd name="T16" fmla="*/ 38 w 139"/>
                <a:gd name="T17" fmla="*/ 0 h 405"/>
                <a:gd name="T18" fmla="*/ 75 w 139"/>
                <a:gd name="T19" fmla="*/ 63 h 405"/>
                <a:gd name="T20" fmla="*/ 74 w 139"/>
                <a:gd name="T21" fmla="*/ 70 h 405"/>
                <a:gd name="T22" fmla="*/ 66 w 139"/>
                <a:gd name="T23" fmla="*/ 68 h 405"/>
                <a:gd name="T24" fmla="*/ 34 w 139"/>
                <a:gd name="T25" fmla="*/ 14 h 405"/>
                <a:gd name="T26" fmla="*/ 43 w 139"/>
                <a:gd name="T27" fmla="*/ 14 h 405"/>
                <a:gd name="T28" fmla="*/ 11 w 139"/>
                <a:gd name="T29" fmla="*/ 68 h 405"/>
                <a:gd name="T30" fmla="*/ 3 w 139"/>
                <a:gd name="T31" fmla="*/ 70 h 405"/>
                <a:gd name="T32" fmla="*/ 1 w 139"/>
                <a:gd name="T33" fmla="*/ 63 h 405"/>
                <a:gd name="T34" fmla="*/ 75 w 139"/>
                <a:gd name="T35" fmla="*/ 158 h 405"/>
                <a:gd name="T36" fmla="*/ 38 w 139"/>
                <a:gd name="T37" fmla="*/ 221 h 405"/>
                <a:gd name="T38" fmla="*/ 1 w 139"/>
                <a:gd name="T39" fmla="*/ 158 h 405"/>
                <a:gd name="T40" fmla="*/ 3 w 139"/>
                <a:gd name="T41" fmla="*/ 151 h 405"/>
                <a:gd name="T42" fmla="*/ 11 w 139"/>
                <a:gd name="T43" fmla="*/ 153 h 405"/>
                <a:gd name="T44" fmla="*/ 43 w 139"/>
                <a:gd name="T45" fmla="*/ 207 h 405"/>
                <a:gd name="T46" fmla="*/ 34 w 139"/>
                <a:gd name="T47" fmla="*/ 207 h 405"/>
                <a:gd name="T48" fmla="*/ 66 w 139"/>
                <a:gd name="T49" fmla="*/ 153 h 405"/>
                <a:gd name="T50" fmla="*/ 74 w 139"/>
                <a:gd name="T51" fmla="*/ 151 h 405"/>
                <a:gd name="T52" fmla="*/ 75 w 139"/>
                <a:gd name="T53" fmla="*/ 158 h 40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9"/>
                <a:gd name="T82" fmla="*/ 0 h 405"/>
                <a:gd name="T83" fmla="*/ 139 w 139"/>
                <a:gd name="T84" fmla="*/ 405 h 40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9" h="405">
                  <a:moveTo>
                    <a:pt x="79" y="20"/>
                  </a:moveTo>
                  <a:lnTo>
                    <a:pt x="79" y="385"/>
                  </a:lnTo>
                  <a:cubicBezTo>
                    <a:pt x="79" y="391"/>
                    <a:pt x="75" y="395"/>
                    <a:pt x="69" y="395"/>
                  </a:cubicBezTo>
                  <a:cubicBezTo>
                    <a:pt x="64" y="395"/>
                    <a:pt x="59" y="391"/>
                    <a:pt x="59" y="385"/>
                  </a:cubicBezTo>
                  <a:lnTo>
                    <a:pt x="59" y="20"/>
                  </a:lnTo>
                  <a:cubicBezTo>
                    <a:pt x="59" y="14"/>
                    <a:pt x="64" y="10"/>
                    <a:pt x="69" y="10"/>
                  </a:cubicBezTo>
                  <a:cubicBezTo>
                    <a:pt x="75" y="10"/>
                    <a:pt x="79" y="14"/>
                    <a:pt x="79" y="20"/>
                  </a:cubicBezTo>
                  <a:close/>
                  <a:moveTo>
                    <a:pt x="2" y="115"/>
                  </a:moveTo>
                  <a:lnTo>
                    <a:pt x="69" y="0"/>
                  </a:lnTo>
                  <a:lnTo>
                    <a:pt x="136" y="115"/>
                  </a:lnTo>
                  <a:cubicBezTo>
                    <a:pt x="139" y="120"/>
                    <a:pt x="138" y="126"/>
                    <a:pt x="133" y="128"/>
                  </a:cubicBezTo>
                  <a:cubicBezTo>
                    <a:pt x="128" y="131"/>
                    <a:pt x="122" y="130"/>
                    <a:pt x="119" y="125"/>
                  </a:cubicBezTo>
                  <a:lnTo>
                    <a:pt x="61" y="25"/>
                  </a:lnTo>
                  <a:lnTo>
                    <a:pt x="78" y="25"/>
                  </a:lnTo>
                  <a:lnTo>
                    <a:pt x="20" y="125"/>
                  </a:lnTo>
                  <a:cubicBezTo>
                    <a:pt x="17" y="130"/>
                    <a:pt x="11" y="131"/>
                    <a:pt x="6" y="128"/>
                  </a:cubicBezTo>
                  <a:cubicBezTo>
                    <a:pt x="1" y="126"/>
                    <a:pt x="0" y="120"/>
                    <a:pt x="2" y="115"/>
                  </a:cubicBezTo>
                  <a:close/>
                  <a:moveTo>
                    <a:pt x="136" y="290"/>
                  </a:moveTo>
                  <a:lnTo>
                    <a:pt x="69" y="405"/>
                  </a:lnTo>
                  <a:lnTo>
                    <a:pt x="2" y="290"/>
                  </a:lnTo>
                  <a:cubicBezTo>
                    <a:pt x="0" y="285"/>
                    <a:pt x="1" y="279"/>
                    <a:pt x="6" y="276"/>
                  </a:cubicBezTo>
                  <a:cubicBezTo>
                    <a:pt x="11" y="274"/>
                    <a:pt x="17" y="275"/>
                    <a:pt x="20" y="280"/>
                  </a:cubicBezTo>
                  <a:lnTo>
                    <a:pt x="78" y="380"/>
                  </a:lnTo>
                  <a:lnTo>
                    <a:pt x="61" y="380"/>
                  </a:lnTo>
                  <a:lnTo>
                    <a:pt x="119" y="280"/>
                  </a:lnTo>
                  <a:cubicBezTo>
                    <a:pt x="122" y="275"/>
                    <a:pt x="128" y="274"/>
                    <a:pt x="133" y="276"/>
                  </a:cubicBezTo>
                  <a:cubicBezTo>
                    <a:pt x="138" y="279"/>
                    <a:pt x="139" y="285"/>
                    <a:pt x="136" y="290"/>
                  </a:cubicBez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Line 98"/>
            <p:cNvSpPr>
              <a:spLocks noChangeShapeType="1"/>
            </p:cNvSpPr>
            <p:nvPr/>
          </p:nvSpPr>
          <p:spPr bwMode="auto">
            <a:xfrm>
              <a:off x="2743" y="8954"/>
              <a:ext cx="11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Line 97"/>
            <p:cNvSpPr>
              <a:spLocks noChangeShapeType="1"/>
            </p:cNvSpPr>
            <p:nvPr/>
          </p:nvSpPr>
          <p:spPr bwMode="auto">
            <a:xfrm>
              <a:off x="2743" y="8700"/>
              <a:ext cx="11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Rectangle 96"/>
            <p:cNvSpPr>
              <a:spLocks noChangeArrowheads="1"/>
            </p:cNvSpPr>
            <p:nvPr/>
          </p:nvSpPr>
          <p:spPr bwMode="auto">
            <a:xfrm>
              <a:off x="2931" y="8775"/>
              <a:ext cx="20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zh-TW" sz="1000" b="0">
                  <a:solidFill>
                    <a:srgbClr val="000000"/>
                  </a:solidFill>
                  <a:latin typeface="Times New Roman" pitchFamily="18" charset="0"/>
                </a:rPr>
                <a:t>A3</a:t>
              </a:r>
              <a:endParaRPr lang="en-US" altLang="zh-TW" sz="1000" b="0">
                <a:latin typeface="Times New Roman" pitchFamily="18" charset="0"/>
              </a:endParaRPr>
            </a:p>
          </p:txBody>
        </p:sp>
        <p:sp>
          <p:nvSpPr>
            <p:cNvPr id="79" name="Line 95"/>
            <p:cNvSpPr>
              <a:spLocks noChangeShapeType="1"/>
            </p:cNvSpPr>
            <p:nvPr/>
          </p:nvSpPr>
          <p:spPr bwMode="auto">
            <a:xfrm>
              <a:off x="4876" y="9085"/>
              <a:ext cx="12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Line 94"/>
            <p:cNvSpPr>
              <a:spLocks noChangeShapeType="1"/>
            </p:cNvSpPr>
            <p:nvPr/>
          </p:nvSpPr>
          <p:spPr bwMode="auto">
            <a:xfrm>
              <a:off x="4876" y="8647"/>
              <a:ext cx="12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Freeform 93"/>
            <p:cNvSpPr>
              <a:spLocks noEditPoints="1"/>
            </p:cNvSpPr>
            <p:nvPr/>
          </p:nvSpPr>
          <p:spPr bwMode="auto">
            <a:xfrm>
              <a:off x="4893" y="8656"/>
              <a:ext cx="75" cy="431"/>
            </a:xfrm>
            <a:custGeom>
              <a:avLst/>
              <a:gdLst>
                <a:gd name="T0" fmla="*/ 43 w 139"/>
                <a:gd name="T1" fmla="*/ 11 h 789"/>
                <a:gd name="T2" fmla="*/ 43 w 139"/>
                <a:gd name="T3" fmla="*/ 420 h 789"/>
                <a:gd name="T4" fmla="*/ 37 w 139"/>
                <a:gd name="T5" fmla="*/ 426 h 789"/>
                <a:gd name="T6" fmla="*/ 32 w 139"/>
                <a:gd name="T7" fmla="*/ 420 h 789"/>
                <a:gd name="T8" fmla="*/ 32 w 139"/>
                <a:gd name="T9" fmla="*/ 11 h 789"/>
                <a:gd name="T10" fmla="*/ 37 w 139"/>
                <a:gd name="T11" fmla="*/ 5 h 789"/>
                <a:gd name="T12" fmla="*/ 43 w 139"/>
                <a:gd name="T13" fmla="*/ 11 h 789"/>
                <a:gd name="T14" fmla="*/ 1 w 139"/>
                <a:gd name="T15" fmla="*/ 63 h 789"/>
                <a:gd name="T16" fmla="*/ 37 w 139"/>
                <a:gd name="T17" fmla="*/ 0 h 789"/>
                <a:gd name="T18" fmla="*/ 73 w 139"/>
                <a:gd name="T19" fmla="*/ 63 h 789"/>
                <a:gd name="T20" fmla="*/ 72 w 139"/>
                <a:gd name="T21" fmla="*/ 70 h 789"/>
                <a:gd name="T22" fmla="*/ 64 w 139"/>
                <a:gd name="T23" fmla="*/ 68 h 789"/>
                <a:gd name="T24" fmla="*/ 33 w 139"/>
                <a:gd name="T25" fmla="*/ 14 h 789"/>
                <a:gd name="T26" fmla="*/ 42 w 139"/>
                <a:gd name="T27" fmla="*/ 14 h 789"/>
                <a:gd name="T28" fmla="*/ 11 w 139"/>
                <a:gd name="T29" fmla="*/ 68 h 789"/>
                <a:gd name="T30" fmla="*/ 3 w 139"/>
                <a:gd name="T31" fmla="*/ 70 h 789"/>
                <a:gd name="T32" fmla="*/ 1 w 139"/>
                <a:gd name="T33" fmla="*/ 63 h 789"/>
                <a:gd name="T34" fmla="*/ 73 w 139"/>
                <a:gd name="T35" fmla="*/ 368 h 789"/>
                <a:gd name="T36" fmla="*/ 37 w 139"/>
                <a:gd name="T37" fmla="*/ 431 h 789"/>
                <a:gd name="T38" fmla="*/ 1 w 139"/>
                <a:gd name="T39" fmla="*/ 368 h 789"/>
                <a:gd name="T40" fmla="*/ 3 w 139"/>
                <a:gd name="T41" fmla="*/ 361 h 789"/>
                <a:gd name="T42" fmla="*/ 11 w 139"/>
                <a:gd name="T43" fmla="*/ 363 h 789"/>
                <a:gd name="T44" fmla="*/ 42 w 139"/>
                <a:gd name="T45" fmla="*/ 417 h 789"/>
                <a:gd name="T46" fmla="*/ 33 w 139"/>
                <a:gd name="T47" fmla="*/ 417 h 789"/>
                <a:gd name="T48" fmla="*/ 64 w 139"/>
                <a:gd name="T49" fmla="*/ 363 h 789"/>
                <a:gd name="T50" fmla="*/ 72 w 139"/>
                <a:gd name="T51" fmla="*/ 361 h 789"/>
                <a:gd name="T52" fmla="*/ 73 w 139"/>
                <a:gd name="T53" fmla="*/ 368 h 78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9"/>
                <a:gd name="T82" fmla="*/ 0 h 789"/>
                <a:gd name="T83" fmla="*/ 139 w 139"/>
                <a:gd name="T84" fmla="*/ 789 h 78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9" h="789">
                  <a:moveTo>
                    <a:pt x="79" y="20"/>
                  </a:moveTo>
                  <a:lnTo>
                    <a:pt x="79" y="769"/>
                  </a:lnTo>
                  <a:cubicBezTo>
                    <a:pt x="79" y="775"/>
                    <a:pt x="75" y="779"/>
                    <a:pt x="69" y="779"/>
                  </a:cubicBezTo>
                  <a:cubicBezTo>
                    <a:pt x="64" y="779"/>
                    <a:pt x="59" y="775"/>
                    <a:pt x="59" y="769"/>
                  </a:cubicBezTo>
                  <a:lnTo>
                    <a:pt x="59" y="20"/>
                  </a:lnTo>
                  <a:cubicBezTo>
                    <a:pt x="59" y="14"/>
                    <a:pt x="64" y="10"/>
                    <a:pt x="69" y="10"/>
                  </a:cubicBezTo>
                  <a:cubicBezTo>
                    <a:pt x="75" y="10"/>
                    <a:pt x="79" y="14"/>
                    <a:pt x="79" y="20"/>
                  </a:cubicBezTo>
                  <a:close/>
                  <a:moveTo>
                    <a:pt x="2" y="115"/>
                  </a:moveTo>
                  <a:lnTo>
                    <a:pt x="69" y="0"/>
                  </a:lnTo>
                  <a:lnTo>
                    <a:pt x="136" y="115"/>
                  </a:lnTo>
                  <a:cubicBezTo>
                    <a:pt x="139" y="120"/>
                    <a:pt x="138" y="126"/>
                    <a:pt x="133" y="128"/>
                  </a:cubicBezTo>
                  <a:cubicBezTo>
                    <a:pt x="128" y="131"/>
                    <a:pt x="122" y="130"/>
                    <a:pt x="119" y="125"/>
                  </a:cubicBezTo>
                  <a:lnTo>
                    <a:pt x="61" y="25"/>
                  </a:lnTo>
                  <a:lnTo>
                    <a:pt x="78" y="25"/>
                  </a:lnTo>
                  <a:lnTo>
                    <a:pt x="20" y="125"/>
                  </a:lnTo>
                  <a:cubicBezTo>
                    <a:pt x="17" y="130"/>
                    <a:pt x="11" y="131"/>
                    <a:pt x="6" y="128"/>
                  </a:cubicBezTo>
                  <a:cubicBezTo>
                    <a:pt x="1" y="126"/>
                    <a:pt x="0" y="120"/>
                    <a:pt x="2" y="115"/>
                  </a:cubicBezTo>
                  <a:close/>
                  <a:moveTo>
                    <a:pt x="136" y="674"/>
                  </a:moveTo>
                  <a:lnTo>
                    <a:pt x="69" y="789"/>
                  </a:lnTo>
                  <a:lnTo>
                    <a:pt x="2" y="674"/>
                  </a:lnTo>
                  <a:cubicBezTo>
                    <a:pt x="0" y="669"/>
                    <a:pt x="1" y="663"/>
                    <a:pt x="6" y="660"/>
                  </a:cubicBezTo>
                  <a:cubicBezTo>
                    <a:pt x="11" y="658"/>
                    <a:pt x="17" y="659"/>
                    <a:pt x="20" y="664"/>
                  </a:cubicBezTo>
                  <a:lnTo>
                    <a:pt x="78" y="764"/>
                  </a:lnTo>
                  <a:lnTo>
                    <a:pt x="61" y="764"/>
                  </a:lnTo>
                  <a:lnTo>
                    <a:pt x="119" y="664"/>
                  </a:lnTo>
                  <a:cubicBezTo>
                    <a:pt x="122" y="659"/>
                    <a:pt x="128" y="658"/>
                    <a:pt x="133" y="660"/>
                  </a:cubicBezTo>
                  <a:cubicBezTo>
                    <a:pt x="138" y="663"/>
                    <a:pt x="139" y="669"/>
                    <a:pt x="136" y="674"/>
                  </a:cubicBez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Rectangle 92"/>
            <p:cNvSpPr>
              <a:spLocks noChangeArrowheads="1"/>
            </p:cNvSpPr>
            <p:nvPr/>
          </p:nvSpPr>
          <p:spPr bwMode="auto">
            <a:xfrm>
              <a:off x="4970" y="8809"/>
              <a:ext cx="717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zh-TW" sz="1000" b="0" dirty="0">
                  <a:solidFill>
                    <a:srgbClr val="000000"/>
                  </a:solidFill>
                  <a:latin typeface="Times New Roman" pitchFamily="18" charset="0"/>
                </a:rPr>
                <a:t>a3 =A3+</a:t>
              </a:r>
              <a:r>
                <a:rPr lang="en-US" altLang="zh-TW" sz="1000" b="0" dirty="0">
                  <a:solidFill>
                    <a:srgbClr val="FF0000"/>
                  </a:solidFill>
                  <a:latin typeface="Times New Roman" pitchFamily="18" charset="0"/>
                </a:rPr>
                <a:t>6</a:t>
              </a:r>
              <a:endParaRPr lang="en-US" altLang="zh-TW" sz="1000" b="0" dirty="0">
                <a:latin typeface="Times New Roman" pitchFamily="18" charset="0"/>
              </a:endParaRPr>
            </a:p>
          </p:txBody>
        </p:sp>
      </p:grpSp>
      <p:pic>
        <p:nvPicPr>
          <p:cNvPr id="8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7864"/>
          <a:stretch>
            <a:fillRect/>
          </a:stretch>
        </p:blipFill>
        <p:spPr bwMode="auto">
          <a:xfrm>
            <a:off x="4932040" y="3678932"/>
            <a:ext cx="3950196" cy="206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TextBox 82"/>
          <p:cNvSpPr txBox="1"/>
          <p:nvPr/>
        </p:nvSpPr>
        <p:spPr>
          <a:xfrm>
            <a:off x="7308304" y="1158652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00000"/>
              </a:lnSpc>
            </a:pPr>
            <a:r>
              <a:rPr lang="en-US" altLang="zh-CN" dirty="0" smtClean="0">
                <a:latin typeface="+mj-lt"/>
              </a:rPr>
              <a:t>unit: mil</a:t>
            </a:r>
            <a:endParaRPr lang="zh-CN" altLang="en-US" dirty="0" smtClean="0">
              <a:latin typeface="+mj-lt"/>
            </a:endParaRPr>
          </a:p>
        </p:txBody>
      </p:sp>
      <p:sp>
        <p:nvSpPr>
          <p:cNvPr id="88" name="Rectangle 2"/>
          <p:cNvSpPr txBox="1">
            <a:spLocks noChangeArrowheads="1"/>
          </p:cNvSpPr>
          <p:nvPr/>
        </p:nvSpPr>
        <p:spPr>
          <a:xfrm>
            <a:off x="323528" y="294556"/>
            <a:ext cx="6192688" cy="58258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0" latin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  <a:defRPr/>
            </a:pPr>
            <a:r>
              <a:rPr lang="en-US" altLang="zh-TW" sz="2200" dirty="0" smtClean="0">
                <a:ea typeface="DFKai-SB" pitchFamily="65" charset="-120"/>
              </a:rPr>
              <a:t>SMT</a:t>
            </a:r>
            <a:r>
              <a:rPr lang="zh-TW" altLang="en-US" sz="2200" dirty="0" smtClean="0">
                <a:ea typeface="DFKai-SB" pitchFamily="65" charset="-120"/>
              </a:rPr>
              <a:t> </a:t>
            </a:r>
            <a:r>
              <a:rPr lang="en-US" altLang="zh-TW" sz="2200" dirty="0" smtClean="0">
                <a:ea typeface="DFKai-SB" pitchFamily="65" charset="-120"/>
              </a:rPr>
              <a:t>component PAD design </a:t>
            </a:r>
            <a:endParaRPr lang="en-US" altLang="zh-CN" sz="2200" dirty="0"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6" name="Rectangle 7"/>
          <p:cNvSpPr>
            <a:spLocks noChangeArrowheads="1"/>
          </p:cNvSpPr>
          <p:nvPr/>
        </p:nvSpPr>
        <p:spPr bwMode="auto">
          <a:xfrm>
            <a:off x="0" y="2382788"/>
            <a:ext cx="594015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72" tIns="50786" rIns="101572" bIns="50786"/>
          <a:lstStyle/>
          <a:p>
            <a:pPr marL="1104900" lvl="1" indent="-533400">
              <a:spcBef>
                <a:spcPct val="20000"/>
              </a:spcBef>
            </a:pPr>
            <a:r>
              <a:rPr lang="en-US" altLang="zh-TW" kern="0" dirty="0" smtClean="0"/>
              <a:t>(6) Connector</a:t>
            </a:r>
            <a:r>
              <a:rPr lang="zh-TW" altLang="en-US" kern="0" dirty="0" smtClean="0"/>
              <a:t> </a:t>
            </a:r>
            <a:r>
              <a:rPr lang="en-US" altLang="zh-TW" kern="0" dirty="0" smtClean="0"/>
              <a:t>pin </a:t>
            </a:r>
            <a:r>
              <a:rPr lang="en-US" altLang="zh-CN" kern="0" dirty="0" smtClean="0"/>
              <a:t>for Single side </a:t>
            </a:r>
            <a:endParaRPr lang="zh-TW" altLang="en-US" kern="0" dirty="0" smtClean="0"/>
          </a:p>
        </p:txBody>
      </p:sp>
      <p:graphicFrame>
        <p:nvGraphicFramePr>
          <p:cNvPr id="87" name="表格 86"/>
          <p:cNvGraphicFramePr>
            <a:graphicFrameLocks noGrp="1"/>
          </p:cNvGraphicFramePr>
          <p:nvPr/>
        </p:nvGraphicFramePr>
        <p:xfrm>
          <a:off x="683568" y="2742828"/>
          <a:ext cx="7920880" cy="34563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7766"/>
                <a:gridCol w="633515"/>
                <a:gridCol w="930500"/>
                <a:gridCol w="930500"/>
                <a:gridCol w="1222056"/>
                <a:gridCol w="1156146"/>
                <a:gridCol w="1250747"/>
                <a:gridCol w="1209650"/>
              </a:tblGrid>
              <a:tr h="35634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Pitch, b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Body Size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Pad Size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Placement Size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123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(mm)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(mil)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L1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W1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a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c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L2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W2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23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0.5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19.685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　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12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A+30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u="none" strike="noStrike" kern="0" dirty="0" smtClean="0">
                          <a:effectLst/>
                          <a:highlight>
                            <a:srgbClr val="FFFF00"/>
                          </a:highlight>
                        </a:rPr>
                        <a:t>L1+30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u="none" strike="noStrike" kern="0" dirty="0" smtClean="0">
                          <a:effectLst/>
                          <a:highlight>
                            <a:srgbClr val="FFFF00"/>
                          </a:highlight>
                        </a:rPr>
                        <a:t>W1+5</a:t>
                      </a:r>
                      <a:r>
                        <a:rPr lang="en-US" sz="1200" kern="0" dirty="0" smtClean="0">
                          <a:effectLst/>
                          <a:highlight>
                            <a:srgbClr val="FFFF00"/>
                          </a:highlight>
                        </a:rPr>
                        <a:t>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46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0.635</a:t>
                      </a:r>
                      <a:br>
                        <a:rPr lang="en-US" sz="1200" kern="0">
                          <a:effectLst/>
                        </a:rPr>
                      </a:br>
                      <a:r>
                        <a:rPr lang="en-US" sz="1200" kern="0">
                          <a:effectLst/>
                        </a:rPr>
                        <a:t>0.650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25.00</a:t>
                      </a:r>
                      <a:br>
                        <a:rPr lang="en-US" sz="1200" kern="0" dirty="0">
                          <a:effectLst/>
                        </a:rPr>
                      </a:br>
                      <a:r>
                        <a:rPr lang="en-US" sz="1200" kern="0" dirty="0">
                          <a:effectLst/>
                        </a:rPr>
                        <a:t>25.59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14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A+30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u="none" strike="noStrike" kern="0" dirty="0" smtClean="0">
                          <a:effectLst/>
                          <a:highlight>
                            <a:srgbClr val="FFFF00"/>
                          </a:highlight>
                        </a:rPr>
                        <a:t>L1+30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u="none" strike="noStrike" kern="0" dirty="0" smtClean="0">
                          <a:effectLst/>
                          <a:highlight>
                            <a:srgbClr val="FFFF00"/>
                          </a:highlight>
                        </a:rPr>
                        <a:t>W1+5</a:t>
                      </a:r>
                      <a:r>
                        <a:rPr lang="en-US" sz="1200" kern="0" dirty="0" smtClean="0">
                          <a:effectLst/>
                          <a:highlight>
                            <a:srgbClr val="FFFF00"/>
                          </a:highlight>
                        </a:rPr>
                        <a:t>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23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&gt;0.65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&gt;25.59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B+4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A+30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u="none" strike="noStrike" kern="0" dirty="0" smtClean="0">
                          <a:effectLst/>
                          <a:highlight>
                            <a:srgbClr val="FFFF00"/>
                          </a:highlight>
                        </a:rPr>
                        <a:t>L1+30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u="none" strike="noStrike" kern="0" dirty="0" smtClean="0">
                          <a:effectLst/>
                          <a:highlight>
                            <a:srgbClr val="FFFF00"/>
                          </a:highlight>
                        </a:rPr>
                        <a:t>W1+5</a:t>
                      </a:r>
                      <a:r>
                        <a:rPr lang="en-US" sz="1200" kern="0" dirty="0" smtClean="0">
                          <a:effectLst/>
                          <a:highlight>
                            <a:srgbClr val="FFFF00"/>
                          </a:highlight>
                        </a:rPr>
                        <a:t>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838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Note</a:t>
                      </a:r>
                      <a:endParaRPr lang="zh-TW" sz="1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400" kern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If</a:t>
                      </a:r>
                      <a:r>
                        <a:rPr lang="en-US" altLang="zh-CN" sz="1400" kern="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component pitch be defined by the metric unit ,</a:t>
                      </a:r>
                      <a:r>
                        <a:rPr lang="en-US" altLang="zh-CN" sz="1400" dirty="0" smtClean="0"/>
                        <a:t> In English</a:t>
                      </a:r>
                      <a:r>
                        <a:rPr lang="en-US" altLang="zh-CN" sz="1400" baseline="0" dirty="0" smtClean="0"/>
                        <a:t> </a:t>
                      </a:r>
                      <a:r>
                        <a:rPr lang="en-US" altLang="zh-CN" sz="1400" dirty="0" smtClean="0"/>
                        <a:t>units should be considered for the calculation of the cumulative error of Pitch </a:t>
                      </a:r>
                      <a:r>
                        <a:rPr lang="en-US" sz="14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4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*The distance between connectors should at least </a:t>
                      </a:r>
                      <a:r>
                        <a:rPr lang="en-US" sz="1400" kern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 2mm space</a:t>
                      </a:r>
                      <a:r>
                        <a:rPr lang="en-US" sz="1400" kern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from the outline edge of the Pad or Body.</a:t>
                      </a:r>
                      <a:endParaRPr lang="zh-TW" sz="14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400" kern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*For component higher than 5mm, need to keep same distance/clearance on </a:t>
                      </a:r>
                      <a:r>
                        <a:rPr lang="en-US" altLang="zh-TW" sz="1400" kern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pcb</a:t>
                      </a:r>
                      <a:r>
                        <a:rPr lang="en-US" altLang="zh-TW" sz="1400" kern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surface free from component to avoid shadow effect and causing AOI </a:t>
                      </a:r>
                      <a:r>
                        <a:rPr lang="en-US" altLang="zh-TW" sz="1400" kern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limiation</a:t>
                      </a:r>
                      <a:r>
                        <a:rPr lang="en-US" altLang="zh-TW" sz="1400" kern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zh-TW" sz="14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*The distance between </a:t>
                      </a:r>
                      <a:r>
                        <a:rPr lang="en-US" sz="1400" kern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smd</a:t>
                      </a:r>
                      <a:r>
                        <a:rPr lang="en-US" sz="1400" kern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type connector and chip should at least </a:t>
                      </a:r>
                      <a:r>
                        <a:rPr lang="en-US" sz="1400" kern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 2mm space</a:t>
                      </a:r>
                      <a:r>
                        <a:rPr lang="en-US" sz="1400" kern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from  the  outline edge of the Pad or Body.</a:t>
                      </a:r>
                      <a:endParaRPr lang="zh-TW" sz="14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*Boss pin </a:t>
                      </a:r>
                      <a:r>
                        <a:rPr lang="en-US" altLang="zh-TW" sz="1400" kern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hole</a:t>
                      </a:r>
                      <a:r>
                        <a:rPr lang="en-US" altLang="zh-TW" sz="1400" kern="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size </a:t>
                      </a:r>
                      <a:r>
                        <a:rPr lang="en-US" sz="1400" kern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(NPTH</a:t>
                      </a:r>
                      <a:r>
                        <a:rPr lang="en-US" sz="14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= Connector </a:t>
                      </a:r>
                      <a:r>
                        <a:rPr lang="en-US" sz="1400" kern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boss</a:t>
                      </a:r>
                      <a:r>
                        <a:rPr lang="en-US" sz="1400" kern="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size</a:t>
                      </a:r>
                      <a:r>
                        <a:rPr lang="en-US" sz="1400" kern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+ 0.15 mm</a:t>
                      </a:r>
                      <a:endParaRPr lang="zh-TW" sz="14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086644"/>
            <a:ext cx="1583283" cy="113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014636"/>
            <a:ext cx="3024336" cy="1338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524328" y="2382788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00000"/>
              </a:lnSpc>
            </a:pPr>
            <a:r>
              <a:rPr lang="en-US" altLang="zh-CN" dirty="0" smtClean="0">
                <a:latin typeface="+mj-lt"/>
              </a:rPr>
              <a:t>unit: mil</a:t>
            </a:r>
            <a:endParaRPr lang="zh-CN" altLang="en-US" dirty="0" smtClean="0">
              <a:latin typeface="+mj-lt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23528" y="294556"/>
            <a:ext cx="6192688" cy="58258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0" latin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  <a:defRPr/>
            </a:pPr>
            <a:r>
              <a:rPr lang="en-US" altLang="zh-TW" sz="2200" dirty="0" smtClean="0">
                <a:ea typeface="DFKai-SB" pitchFamily="65" charset="-120"/>
              </a:rPr>
              <a:t>SMT</a:t>
            </a:r>
            <a:r>
              <a:rPr lang="zh-TW" altLang="en-US" sz="2200" dirty="0" smtClean="0">
                <a:ea typeface="DFKai-SB" pitchFamily="65" charset="-120"/>
              </a:rPr>
              <a:t> </a:t>
            </a:r>
            <a:r>
              <a:rPr lang="en-US" altLang="zh-TW" sz="2200" dirty="0" smtClean="0">
                <a:ea typeface="DFKai-SB" pitchFamily="65" charset="-120"/>
              </a:rPr>
              <a:t>component PAD design </a:t>
            </a:r>
            <a:endParaRPr lang="en-US" altLang="zh-CN" sz="2200" dirty="0"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3568" y="798612"/>
            <a:ext cx="8118475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72" tIns="50786" rIns="101572" bIns="50786"/>
          <a:lstStyle/>
          <a:p>
            <a:pPr marL="1104900" lvl="1" indent="-533400">
              <a:spcBef>
                <a:spcPct val="20000"/>
              </a:spcBef>
            </a:pPr>
            <a:endParaRPr lang="zh-TW" altLang="en-US" sz="2200" dirty="0">
              <a:solidFill>
                <a:srgbClr val="00506E"/>
              </a:solidFill>
              <a:latin typeface="Helvetica 55 Roman"/>
              <a:ea typeface="DFKai-SB" pitchFamily="65" charset="-12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942628"/>
            <a:ext cx="1719263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798612"/>
            <a:ext cx="3006725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827584" y="2454796"/>
          <a:ext cx="7551019" cy="38164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0869"/>
                <a:gridCol w="663267"/>
                <a:gridCol w="821779"/>
                <a:gridCol w="887920"/>
                <a:gridCol w="799128"/>
                <a:gridCol w="887920"/>
                <a:gridCol w="799128"/>
                <a:gridCol w="1065504"/>
                <a:gridCol w="1065504"/>
              </a:tblGrid>
              <a:tr h="20847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Pitch, b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Body Size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Pad Size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133985"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Placement Size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8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(mm)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(mil)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L1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W1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a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c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d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L2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W2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0.5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19.685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　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12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A+30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W1+40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u="none" strike="noStrike" kern="0" dirty="0" smtClean="0">
                          <a:effectLst/>
                          <a:highlight>
                            <a:srgbClr val="FFFF00"/>
                          </a:highlight>
                        </a:rPr>
                        <a:t>L1+30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effectLst/>
                          <a:highlight>
                            <a:srgbClr val="FFFF00"/>
                          </a:highlight>
                        </a:rPr>
                        <a:t>d+30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0.635</a:t>
                      </a:r>
                      <a:br>
                        <a:rPr lang="en-US" sz="1200" kern="0">
                          <a:effectLst/>
                        </a:rPr>
                      </a:br>
                      <a:r>
                        <a:rPr lang="en-US" sz="1200" kern="0">
                          <a:effectLst/>
                        </a:rPr>
                        <a:t>0.650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25.00</a:t>
                      </a:r>
                      <a:br>
                        <a:rPr lang="en-US" sz="1200" kern="0">
                          <a:effectLst/>
                        </a:rPr>
                      </a:br>
                      <a:r>
                        <a:rPr lang="en-US" sz="1200" kern="0">
                          <a:effectLst/>
                        </a:rPr>
                        <a:t>25.59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14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A+30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W1+40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u="none" strike="noStrike" kern="0" dirty="0" smtClean="0">
                          <a:effectLst/>
                          <a:highlight>
                            <a:srgbClr val="FFFF00"/>
                          </a:highlight>
                        </a:rPr>
                        <a:t>L1+30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effectLst/>
                          <a:highlight>
                            <a:srgbClr val="FFFF00"/>
                          </a:highlight>
                        </a:rPr>
                        <a:t>d+30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&gt;0.65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&gt;25.59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B+4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A+30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W1+40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u="none" strike="noStrike" kern="0" dirty="0" smtClean="0">
                          <a:effectLst/>
                          <a:highlight>
                            <a:srgbClr val="FFFF00"/>
                          </a:highlight>
                        </a:rPr>
                        <a:t>L1+30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kern="0" dirty="0" smtClean="0"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effectLst/>
                          <a:highlight>
                            <a:srgbClr val="FFFF00"/>
                          </a:highlight>
                        </a:rPr>
                        <a:t>d+30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5289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Note</a:t>
                      </a:r>
                      <a:endParaRPr lang="zh-TW" sz="1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If</a:t>
                      </a:r>
                      <a:r>
                        <a:rPr lang="en-US" altLang="zh-CN" sz="1400" kern="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component pitch be defined by the metric unit ,</a:t>
                      </a:r>
                      <a:r>
                        <a:rPr lang="en-US" altLang="zh-CN" sz="1400" dirty="0" smtClean="0"/>
                        <a:t> In English</a:t>
                      </a:r>
                      <a:r>
                        <a:rPr lang="en-US" altLang="zh-CN" sz="1400" baseline="0" dirty="0" smtClean="0"/>
                        <a:t> </a:t>
                      </a:r>
                      <a:r>
                        <a:rPr lang="en-US" altLang="zh-CN" sz="1400" dirty="0" smtClean="0"/>
                        <a:t>units should be considered for the calculation of the cumulative error of Pitch </a:t>
                      </a:r>
                      <a:r>
                        <a:rPr lang="en-US" altLang="zh-CN" sz="1400" kern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altLang="zh-CN" sz="1400" kern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zh-CN" sz="1400" kern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*The distance between connectors should at least </a:t>
                      </a:r>
                      <a:r>
                        <a:rPr lang="en-US" altLang="zh-CN" sz="1400" kern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 2mm space from the outline edge of the Pad or Body.</a:t>
                      </a:r>
                      <a:endParaRPr lang="zh-TW" altLang="zh-CN" sz="1400" kern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400" kern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*For component higher than 5mm, need to keep same distance/clearance on </a:t>
                      </a:r>
                      <a:r>
                        <a:rPr lang="en-US" altLang="zh-TW" sz="1400" kern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pcb</a:t>
                      </a:r>
                      <a:r>
                        <a:rPr lang="en-US" altLang="zh-TW" sz="1400" kern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surface free from component to avoid shadow effect and causing AOI </a:t>
                      </a:r>
                      <a:r>
                        <a:rPr lang="en-US" altLang="zh-TW" sz="1400" kern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limiation</a:t>
                      </a:r>
                      <a:r>
                        <a:rPr lang="en-US" altLang="zh-TW" sz="1400" kern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zh-TW" altLang="zh-CN" sz="1400" kern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400" kern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*The distance between </a:t>
                      </a:r>
                      <a:r>
                        <a:rPr lang="en-US" altLang="zh-CN" sz="1400" kern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smd</a:t>
                      </a:r>
                      <a:r>
                        <a:rPr lang="en-US" altLang="zh-CN" sz="1400" kern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type connector and chip should </a:t>
                      </a:r>
                      <a:r>
                        <a:rPr lang="en-US" altLang="zh-CN" sz="1400" kern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least have 2mm </a:t>
                      </a:r>
                      <a:r>
                        <a:rPr lang="en-US" altLang="zh-CN" sz="1400" kern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space from  the  outline edge of the Pad or Body.</a:t>
                      </a:r>
                      <a:endParaRPr lang="zh-TW" altLang="zh-CN" sz="1400" kern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矩形 11"/>
          <p:cNvSpPr/>
          <p:nvPr/>
        </p:nvSpPr>
        <p:spPr>
          <a:xfrm>
            <a:off x="0" y="1878732"/>
            <a:ext cx="39356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04900" lvl="1" indent="-533400">
              <a:spcBef>
                <a:spcPct val="20000"/>
              </a:spcBef>
            </a:pPr>
            <a:r>
              <a:rPr lang="en-US" altLang="zh-TW" kern="0" dirty="0" smtClean="0"/>
              <a:t>(7)Connector pin for two side  </a:t>
            </a:r>
            <a:endParaRPr lang="zh-TW" altLang="en-US" kern="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7308304" y="2166764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00000"/>
              </a:lnSpc>
            </a:pPr>
            <a:r>
              <a:rPr lang="en-US" altLang="zh-CN" dirty="0" smtClean="0">
                <a:latin typeface="+mj-lt"/>
              </a:rPr>
              <a:t>unit: mil</a:t>
            </a:r>
            <a:endParaRPr lang="zh-CN" altLang="en-US" dirty="0" smtClean="0">
              <a:latin typeface="+mj-lt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323528" y="294556"/>
            <a:ext cx="6192688" cy="58258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0" latin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  <a:defRPr/>
            </a:pPr>
            <a:r>
              <a:rPr lang="en-US" altLang="zh-TW" sz="2200" dirty="0" smtClean="0">
                <a:ea typeface="DFKai-SB" pitchFamily="65" charset="-120"/>
              </a:rPr>
              <a:t>SMT</a:t>
            </a:r>
            <a:r>
              <a:rPr lang="zh-TW" altLang="en-US" sz="2200" dirty="0" smtClean="0">
                <a:ea typeface="DFKai-SB" pitchFamily="65" charset="-120"/>
              </a:rPr>
              <a:t> </a:t>
            </a:r>
            <a:r>
              <a:rPr lang="en-US" altLang="zh-TW" sz="2200" dirty="0" smtClean="0">
                <a:ea typeface="DFKai-SB" pitchFamily="65" charset="-120"/>
              </a:rPr>
              <a:t>component PAD design </a:t>
            </a:r>
            <a:endParaRPr lang="en-US" altLang="zh-CN" sz="2200" dirty="0"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0"/>
            <a:ext cx="8120062" cy="725276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altLang="zh-CN" dirty="0" smtClean="0">
                <a:solidFill>
                  <a:srgbClr val="00506E"/>
                </a:solidFill>
                <a:latin typeface="Times New Roman" pitchFamily="18" charset="0"/>
                <a:ea typeface="DFKai-SB" pitchFamily="65" charset="-120"/>
                <a:cs typeface="Arial" pitchFamily="34" charset="0"/>
              </a:rPr>
              <a:t>Revision record </a:t>
            </a:r>
            <a:endParaRPr lang="zh-CN" altLang="en-US" dirty="0">
              <a:solidFill>
                <a:srgbClr val="00506E"/>
              </a:solidFill>
              <a:latin typeface="Times New Roman" pitchFamily="18" charset="0"/>
              <a:ea typeface="DFKai-SB" pitchFamily="65" charset="-120"/>
              <a:cs typeface="Arial" pitchFamily="34" charset="0"/>
            </a:endParaRPr>
          </a:p>
        </p:txBody>
      </p:sp>
      <p:graphicFrame>
        <p:nvGraphicFramePr>
          <p:cNvPr id="38915" name="Group 3"/>
          <p:cNvGraphicFramePr>
            <a:graphicFrameLocks noGrp="1"/>
          </p:cNvGraphicFramePr>
          <p:nvPr/>
        </p:nvGraphicFramePr>
        <p:xfrm>
          <a:off x="568326" y="1070646"/>
          <a:ext cx="8169275" cy="5023558"/>
        </p:xfrm>
        <a:graphic>
          <a:graphicData uri="http://schemas.openxmlformats.org/drawingml/2006/table">
            <a:tbl>
              <a:tblPr/>
              <a:tblGrid>
                <a:gridCol w="1011238"/>
                <a:gridCol w="1887537"/>
                <a:gridCol w="5270500"/>
              </a:tblGrid>
              <a:tr h="94034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DFKai-SB" pitchFamily="65" charset="-120"/>
                        </a:rPr>
                        <a:t>Rev.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DFKai-SB" pitchFamily="65" charset="-120"/>
                      </a:endParaRPr>
                    </a:p>
                  </a:txBody>
                  <a:tcPr marL="90000" marR="90000" marT="46280" marB="46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DFKai-SB" pitchFamily="65" charset="-120"/>
                        </a:rPr>
                        <a:t>Date</a:t>
                      </a:r>
                    </a:p>
                  </a:txBody>
                  <a:tcPr marL="90000" marR="90000" marT="46280" marB="46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DFKai-SB" pitchFamily="65" charset="-120"/>
                        </a:rPr>
                        <a:t>Change Description</a:t>
                      </a:r>
                    </a:p>
                  </a:txBody>
                  <a:tcPr marL="90000" marR="90000" marT="46280" marB="46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719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06E"/>
                          </a:solidFill>
                          <a:effectLst/>
                          <a:latin typeface="Times New Roman" pitchFamily="18" charset="0"/>
                          <a:ea typeface="DFKai-SB" pitchFamily="65" charset="-120"/>
                        </a:rPr>
                        <a:t>1.0</a:t>
                      </a:r>
                    </a:p>
                  </a:txBody>
                  <a:tcPr marL="90000" marR="90000" marT="46280" marB="46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06E"/>
                          </a:solidFill>
                          <a:effectLst/>
                          <a:latin typeface="Times New Roman" pitchFamily="18" charset="0"/>
                          <a:ea typeface="DFKai-SB" pitchFamily="65" charset="-120"/>
                        </a:rPr>
                        <a:t>2016/12/20</a:t>
                      </a:r>
                    </a:p>
                  </a:txBody>
                  <a:tcPr marL="90000" marR="90000" marT="46280" marB="46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06E"/>
                          </a:solidFill>
                          <a:effectLst/>
                          <a:latin typeface="Times New Roman" pitchFamily="18" charset="0"/>
                          <a:ea typeface="DFKai-SB" pitchFamily="65" charset="-120"/>
                        </a:rPr>
                        <a:t>New release </a:t>
                      </a:r>
                      <a:endParaRPr kumimoji="0" lang="zh-CN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06E"/>
                        </a:solidFill>
                        <a:effectLst/>
                        <a:latin typeface="Times New Roman" pitchFamily="18" charset="0"/>
                        <a:ea typeface="DFKai-SB" pitchFamily="65" charset="-120"/>
                      </a:endParaRPr>
                    </a:p>
                  </a:txBody>
                  <a:tcPr marL="90000" marR="90000" marT="46280" marB="46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9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06E"/>
                          </a:solidFill>
                          <a:effectLst/>
                          <a:latin typeface="Times New Roman" pitchFamily="18" charset="0"/>
                          <a:ea typeface="DFKai-SB" pitchFamily="65" charset="-120"/>
                        </a:rPr>
                        <a:t>1.1</a:t>
                      </a:r>
                    </a:p>
                  </a:txBody>
                  <a:tcPr marL="90000" marR="90000" marT="46280" marB="46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06E"/>
                          </a:solidFill>
                          <a:effectLst/>
                          <a:latin typeface="Times New Roman" pitchFamily="18" charset="0"/>
                          <a:ea typeface="DFKai-SB" pitchFamily="65" charset="-120"/>
                        </a:rPr>
                        <a:t>2018/05/02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06E"/>
                        </a:solidFill>
                        <a:effectLst/>
                        <a:latin typeface="Times New Roman" pitchFamily="18" charset="0"/>
                        <a:ea typeface="DFKai-SB" pitchFamily="65" charset="-120"/>
                      </a:endParaRPr>
                    </a:p>
                  </a:txBody>
                  <a:tcPr marL="90000" marR="90000" marT="46280" marB="46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06E"/>
                          </a:solidFill>
                          <a:effectLst/>
                          <a:latin typeface="Times New Roman" pitchFamily="18" charset="0"/>
                          <a:ea typeface="DFKai-SB" pitchFamily="65" charset="-120"/>
                        </a:rPr>
                        <a:t>Add Dip design specification</a:t>
                      </a:r>
                    </a:p>
                  </a:txBody>
                  <a:tcPr marL="90000" marR="90000" marT="46280" marB="46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3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06E"/>
                        </a:solidFill>
                        <a:effectLst/>
                        <a:latin typeface="Times New Roman" pitchFamily="18" charset="0"/>
                        <a:ea typeface="DFKai-SB" pitchFamily="65" charset="-120"/>
                      </a:endParaRPr>
                    </a:p>
                  </a:txBody>
                  <a:tcPr marL="90000" marR="90000" marT="46280" marB="46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06E"/>
                        </a:solidFill>
                        <a:effectLst/>
                        <a:latin typeface="Times New Roman" pitchFamily="18" charset="0"/>
                        <a:ea typeface="DFKai-SB" pitchFamily="65" charset="-120"/>
                      </a:endParaRPr>
                    </a:p>
                  </a:txBody>
                  <a:tcPr marL="90000" marR="90000" marT="46280" marB="46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06E"/>
                        </a:solidFill>
                        <a:effectLst/>
                        <a:latin typeface="Times New Roman" pitchFamily="18" charset="0"/>
                        <a:ea typeface="DFKai-SB" pitchFamily="65" charset="-120"/>
                      </a:endParaRPr>
                    </a:p>
                  </a:txBody>
                  <a:tcPr marL="90000" marR="90000" marT="46280" marB="46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2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06E"/>
                        </a:solidFill>
                        <a:effectLst/>
                        <a:latin typeface="Times New Roman" pitchFamily="18" charset="0"/>
                        <a:ea typeface="DFKai-SB" pitchFamily="65" charset="-120"/>
                      </a:endParaRPr>
                    </a:p>
                  </a:txBody>
                  <a:tcPr marL="90000" marR="90000" marT="46280" marB="46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06E"/>
                        </a:solidFill>
                        <a:effectLst/>
                        <a:latin typeface="Times New Roman" pitchFamily="18" charset="0"/>
                        <a:ea typeface="DFKai-SB" pitchFamily="65" charset="-120"/>
                      </a:endParaRPr>
                    </a:p>
                  </a:txBody>
                  <a:tcPr marL="90000" marR="90000" marT="46280" marB="46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06E"/>
                        </a:solidFill>
                        <a:effectLst/>
                        <a:latin typeface="Times New Roman" pitchFamily="18" charset="0"/>
                        <a:ea typeface="DFKai-SB" pitchFamily="65" charset="-120"/>
                      </a:endParaRPr>
                    </a:p>
                  </a:txBody>
                  <a:tcPr marL="90000" marR="90000" marT="46280" marB="46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9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06E"/>
                        </a:solidFill>
                        <a:effectLst/>
                        <a:latin typeface="Times New Roman" pitchFamily="18" charset="0"/>
                        <a:ea typeface="DFKai-SB" pitchFamily="65" charset="-120"/>
                      </a:endParaRPr>
                    </a:p>
                  </a:txBody>
                  <a:tcPr marL="90000" marR="90000" marT="46280" marB="46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06E"/>
                        </a:solidFill>
                        <a:effectLst/>
                        <a:latin typeface="Times New Roman" pitchFamily="18" charset="0"/>
                        <a:ea typeface="DFKai-SB" pitchFamily="65" charset="-120"/>
                      </a:endParaRPr>
                    </a:p>
                  </a:txBody>
                  <a:tcPr marL="90000" marR="90000" marT="46280" marB="46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06E"/>
                        </a:solidFill>
                        <a:effectLst/>
                        <a:latin typeface="Times New Roman" pitchFamily="18" charset="0"/>
                        <a:ea typeface="DFKai-SB" pitchFamily="65" charset="-120"/>
                      </a:endParaRPr>
                    </a:p>
                  </a:txBody>
                  <a:tcPr marL="90000" marR="90000" marT="46280" marB="46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9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06E"/>
                        </a:solidFill>
                        <a:effectLst/>
                        <a:latin typeface="Times New Roman" pitchFamily="18" charset="0"/>
                        <a:ea typeface="DFKai-SB" pitchFamily="65" charset="-120"/>
                      </a:endParaRPr>
                    </a:p>
                  </a:txBody>
                  <a:tcPr marL="90000" marR="90000" marT="46280" marB="46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06E"/>
                        </a:solidFill>
                        <a:effectLst/>
                        <a:latin typeface="Times New Roman" pitchFamily="18" charset="0"/>
                        <a:ea typeface="DFKai-SB" pitchFamily="65" charset="-120"/>
                      </a:endParaRPr>
                    </a:p>
                  </a:txBody>
                  <a:tcPr marL="90000" marR="90000" marT="46280" marB="46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06E"/>
                        </a:solidFill>
                        <a:effectLst/>
                        <a:latin typeface="Times New Roman" pitchFamily="18" charset="0"/>
                        <a:ea typeface="DFKai-SB" pitchFamily="65" charset="-120"/>
                      </a:endParaRPr>
                    </a:p>
                  </a:txBody>
                  <a:tcPr marL="90000" marR="90000" marT="46280" marB="46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39552" y="870620"/>
            <a:ext cx="811847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01572" tIns="50786" rIns="101572" bIns="50786"/>
          <a:lstStyle/>
          <a:p>
            <a:pPr marL="571500" indent="-571500">
              <a:spcBef>
                <a:spcPct val="20000"/>
              </a:spcBef>
            </a:pPr>
            <a:r>
              <a:rPr lang="en-US" altLang="zh-TW" kern="0" dirty="0" smtClean="0"/>
              <a:t>(8)IC</a:t>
            </a:r>
            <a:r>
              <a:rPr lang="zh-TW" altLang="en-US" kern="0" dirty="0" smtClean="0"/>
              <a:t> </a:t>
            </a:r>
            <a:r>
              <a:rPr lang="en-US" altLang="zh-TW" kern="0" dirty="0" smtClean="0"/>
              <a:t>types</a:t>
            </a:r>
          </a:p>
          <a:p>
            <a:pPr marL="571500" lvl="1" indent="-571500">
              <a:spcBef>
                <a:spcPct val="20000"/>
              </a:spcBef>
            </a:pPr>
            <a:r>
              <a:rPr lang="en-US" altLang="zh-TW" kern="0" dirty="0" smtClean="0"/>
              <a:t>      a. SSOP, SOP</a:t>
            </a:r>
          </a:p>
          <a:p>
            <a:pPr marL="571500" indent="-571500">
              <a:spcBef>
                <a:spcPct val="20000"/>
              </a:spcBef>
            </a:pPr>
            <a:r>
              <a:rPr lang="zh-TW" altLang="en-US" kern="0" dirty="0" smtClean="0"/>
              <a:t>   </a:t>
            </a:r>
            <a:endParaRPr lang="en-US" altLang="zh-TW" kern="0" dirty="0" smtClean="0"/>
          </a:p>
          <a:p>
            <a:pPr marL="1104900" lvl="1" indent="-533400">
              <a:spcBef>
                <a:spcPct val="20000"/>
              </a:spcBef>
            </a:pPr>
            <a:endParaRPr lang="zh-TW" altLang="en-US" sz="2200" dirty="0">
              <a:solidFill>
                <a:srgbClr val="00506E"/>
              </a:solidFill>
              <a:latin typeface="Helvetica 55 Roman"/>
              <a:ea typeface="DFKai-SB" pitchFamily="65" charset="-12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90700"/>
            <a:ext cx="5133702" cy="223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954360" y="3855303"/>
          <a:ext cx="6930008" cy="2127885"/>
        </p:xfrm>
        <a:graphic>
          <a:graphicData uri="http://schemas.openxmlformats.org/drawingml/2006/table">
            <a:tbl>
              <a:tblPr/>
              <a:tblGrid>
                <a:gridCol w="757808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2190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55 Roman"/>
                          <a:ea typeface="MingLiU" pitchFamily="49" charset="-120"/>
                        </a:rPr>
                        <a:t>Type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55 Roman"/>
                          <a:ea typeface="MingLiU" pitchFamily="49" charset="-120"/>
                        </a:rPr>
                        <a:t>Pitch, b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55 Roman"/>
                          <a:ea typeface="MingLiU" pitchFamily="49" charset="-120"/>
                        </a:rPr>
                        <a:t>Body Size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55 Roman"/>
                          <a:ea typeface="MingLiU" pitchFamily="49" charset="-120"/>
                        </a:rPr>
                        <a:t>Pad Size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55 Roman"/>
                          <a:ea typeface="MingLiU" pitchFamily="49" charset="-120"/>
                        </a:rPr>
                        <a:t>Placement Size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190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55 Roman"/>
                          <a:ea typeface="MingLiU" pitchFamily="49" charset="-120"/>
                        </a:rPr>
                        <a:t>(mm)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55 Roman"/>
                          <a:ea typeface="MingLiU" pitchFamily="49" charset="-120"/>
                        </a:rPr>
                        <a:t>(mil)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55 Roman"/>
                          <a:ea typeface="MingLiU" pitchFamily="49" charset="-120"/>
                        </a:rPr>
                        <a:t>L1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55 Roman"/>
                          <a:ea typeface="MingLiU" pitchFamily="49" charset="-120"/>
                        </a:rPr>
                        <a:t>W1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55 Roman"/>
                          <a:ea typeface="MingLiU" pitchFamily="49" charset="-120"/>
                        </a:rPr>
                        <a:t>a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55 Roman"/>
                          <a:ea typeface="MingLiU" pitchFamily="49" charset="-120"/>
                        </a:rPr>
                        <a:t>c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55 Roman"/>
                          <a:ea typeface="MingLiU" pitchFamily="49" charset="-120"/>
                        </a:rPr>
                        <a:t>d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55 Roman"/>
                          <a:ea typeface="MingLiU" pitchFamily="49" charset="-120"/>
                        </a:rPr>
                        <a:t>W2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55 Roman"/>
                          <a:ea typeface="MingLiU" pitchFamily="49" charset="-120"/>
                        </a:rPr>
                        <a:t>L2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55 Roman"/>
                          <a:ea typeface="MingLiU" pitchFamily="49" charset="-120"/>
                        </a:rPr>
                        <a:t>SSOP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55 Roman"/>
                          <a:ea typeface="MingLiU" pitchFamily="49" charset="-120"/>
                        </a:rPr>
                        <a:t>0.4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55 Roman"/>
                          <a:ea typeface="MingLiU" pitchFamily="49" charset="-120"/>
                        </a:rPr>
                        <a:t>15.748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6"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55 Roman"/>
                          <a:ea typeface="MingLiU" pitchFamily="49" charset="-120"/>
                        </a:rPr>
                        <a:t>　</a:t>
                      </a: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ngLiU" pitchFamily="49" charset="-120"/>
                        <a:ea typeface="MingLiU" pitchFamily="49" charset="-12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55 Roman"/>
                          <a:ea typeface="MingLiU" pitchFamily="49" charset="-120"/>
                        </a:rPr>
                        <a:t>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55 Roman"/>
                          <a:ea typeface="MingLiU" pitchFamily="49" charset="-120"/>
                        </a:rPr>
                        <a:t>60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55 Roman"/>
                          <a:ea typeface="MingLiU" pitchFamily="49" charset="-120"/>
                        </a:rPr>
                        <a:t>W1+30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55 Roman"/>
                          <a:ea typeface="MingLiU" pitchFamily="49" charset="-120"/>
                        </a:rPr>
                        <a:t>d+30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55 Roman"/>
                          <a:ea typeface="MingLiU" pitchFamily="49" charset="-120"/>
                        </a:rPr>
                        <a:t>L1+20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55 Roman"/>
                          <a:ea typeface="MingLiU" pitchFamily="49" charset="-120"/>
                        </a:rPr>
                        <a:t>SSOP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55 Roman"/>
                          <a:ea typeface="MingLiU" pitchFamily="49" charset="-120"/>
                        </a:rPr>
                        <a:t>0.5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55 Roman"/>
                          <a:ea typeface="MingLiU" pitchFamily="49" charset="-120"/>
                        </a:rPr>
                        <a:t>19.685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55 Roman"/>
                          <a:ea typeface="MingLiU" pitchFamily="49" charset="-120"/>
                        </a:rPr>
                        <a:t>12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55 Roman"/>
                          <a:ea typeface="MingLiU" pitchFamily="49" charset="-120"/>
                        </a:rPr>
                        <a:t>SSOP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55 Roman"/>
                          <a:ea typeface="MingLiU" pitchFamily="49" charset="-120"/>
                        </a:rPr>
                        <a:t>0.635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55 Roman"/>
                          <a:ea typeface="MingLiU" pitchFamily="49" charset="-120"/>
                        </a:rPr>
                        <a:t>25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55 Roman"/>
                          <a:ea typeface="MingLiU" pitchFamily="49" charset="-120"/>
                        </a:rPr>
                        <a:t>14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55 Roman"/>
                          <a:ea typeface="MingLiU" pitchFamily="49" charset="-120"/>
                        </a:rPr>
                        <a:t>SSOP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55 Roman"/>
                          <a:ea typeface="MingLiU" pitchFamily="49" charset="-120"/>
                        </a:rPr>
                        <a:t>0.65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55 Roman"/>
                          <a:ea typeface="MingLiU" pitchFamily="49" charset="-120"/>
                        </a:rPr>
                        <a:t>25.59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55 Roman"/>
                          <a:ea typeface="MingLiU" pitchFamily="49" charset="-120"/>
                        </a:rPr>
                        <a:t>SSOP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55 Roman"/>
                          <a:ea typeface="MingLiU" pitchFamily="49" charset="-120"/>
                        </a:rPr>
                        <a:t>0.8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55 Roman"/>
                          <a:ea typeface="MingLiU" pitchFamily="49" charset="-120"/>
                        </a:rPr>
                        <a:t>31.496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55 Roman"/>
                          <a:ea typeface="MingLiU" pitchFamily="49" charset="-120"/>
                        </a:rPr>
                        <a:t>16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55 Roman"/>
                          <a:ea typeface="MingLiU" pitchFamily="49" charset="-120"/>
                        </a:rPr>
                        <a:t>SOP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55 Roman"/>
                          <a:ea typeface="MingLiU" pitchFamily="49" charset="-120"/>
                        </a:rPr>
                        <a:t>1.27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55 Roman"/>
                          <a:ea typeface="MingLiU" pitchFamily="49" charset="-120"/>
                        </a:rPr>
                        <a:t>50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55 Roman"/>
                          <a:ea typeface="MingLiU" pitchFamily="49" charset="-120"/>
                        </a:rPr>
                        <a:t>25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55 Roman"/>
                          <a:ea typeface="MingLiU" pitchFamily="49" charset="-120"/>
                        </a:rPr>
                        <a:t>　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55 Roman"/>
                          <a:ea typeface="MingLiU" pitchFamily="49" charset="-120"/>
                        </a:rPr>
                        <a:t>Note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200" kern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If</a:t>
                      </a:r>
                      <a:r>
                        <a:rPr lang="en-US" altLang="zh-CN" sz="1200" kern="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component pitch be defined by the metric unit ,</a:t>
                      </a:r>
                      <a:r>
                        <a:rPr lang="en-US" altLang="zh-CN" sz="1200" dirty="0" smtClean="0"/>
                        <a:t> In English</a:t>
                      </a:r>
                      <a:r>
                        <a:rPr lang="en-US" altLang="zh-CN" sz="1200" baseline="0" dirty="0" smtClean="0"/>
                        <a:t> </a:t>
                      </a:r>
                      <a:r>
                        <a:rPr lang="en-US" altLang="zh-CN" sz="1200" dirty="0" smtClean="0"/>
                        <a:t>units should be considered for the calculation of the cumulative error of Pitch </a:t>
                      </a: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ngLiU" pitchFamily="49" charset="-120"/>
                        <a:ea typeface="MingLiU" pitchFamily="49" charset="-12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04248" y="3462908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00000"/>
              </a:lnSpc>
            </a:pPr>
            <a:r>
              <a:rPr lang="en-US" altLang="zh-CN" dirty="0" smtClean="0">
                <a:latin typeface="+mj-lt"/>
              </a:rPr>
              <a:t>unit: mil</a:t>
            </a:r>
            <a:endParaRPr lang="zh-CN" altLang="en-US" dirty="0" smtClean="0">
              <a:latin typeface="+mj-lt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23528" y="294556"/>
            <a:ext cx="6192688" cy="58258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0" latin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  <a:defRPr/>
            </a:pPr>
            <a:r>
              <a:rPr lang="en-US" altLang="zh-TW" sz="2200" dirty="0" smtClean="0">
                <a:ea typeface="DFKai-SB" pitchFamily="65" charset="-120"/>
              </a:rPr>
              <a:t>SMT</a:t>
            </a:r>
            <a:r>
              <a:rPr lang="zh-TW" altLang="en-US" sz="2200" dirty="0" smtClean="0">
                <a:ea typeface="DFKai-SB" pitchFamily="65" charset="-120"/>
              </a:rPr>
              <a:t> </a:t>
            </a:r>
            <a:r>
              <a:rPr lang="en-US" altLang="zh-TW" sz="2200" dirty="0" smtClean="0">
                <a:ea typeface="DFKai-SB" pitchFamily="65" charset="-120"/>
              </a:rPr>
              <a:t>component PAD design </a:t>
            </a:r>
            <a:endParaRPr lang="en-US" altLang="zh-CN" sz="2200" dirty="0"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59681" y="792346"/>
            <a:ext cx="8118475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72" tIns="50786" rIns="101572" bIns="50786"/>
          <a:lstStyle/>
          <a:p>
            <a:pPr marL="571500" indent="-571500">
              <a:spcBef>
                <a:spcPct val="20000"/>
              </a:spcBef>
            </a:pPr>
            <a:r>
              <a:rPr lang="en-US" altLang="zh-TW" kern="0" dirty="0" smtClean="0"/>
              <a:t>(8)IC</a:t>
            </a:r>
            <a:r>
              <a:rPr lang="zh-TW" altLang="en-US" kern="0" dirty="0" smtClean="0"/>
              <a:t> </a:t>
            </a:r>
            <a:r>
              <a:rPr lang="en-US" altLang="zh-TW" kern="0" dirty="0" smtClean="0"/>
              <a:t>types</a:t>
            </a:r>
          </a:p>
          <a:p>
            <a:pPr marL="571500" indent="-571500">
              <a:spcBef>
                <a:spcPct val="20000"/>
              </a:spcBef>
            </a:pPr>
            <a:r>
              <a:rPr lang="en-US" altLang="zh-TW" kern="0" dirty="0" smtClean="0"/>
              <a:t>   b.QFP</a:t>
            </a:r>
            <a:endParaRPr lang="zh-TW" altLang="en-US" kern="0" dirty="0" smtClean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11561" y="3534916"/>
          <a:ext cx="7488829" cy="21951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0161"/>
                <a:gridCol w="827048"/>
                <a:gridCol w="799932"/>
                <a:gridCol w="813489"/>
                <a:gridCol w="813489"/>
                <a:gridCol w="813489"/>
                <a:gridCol w="814243"/>
                <a:gridCol w="813489"/>
                <a:gridCol w="813489"/>
              </a:tblGrid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Pitch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Body Size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Pad Size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Placement Size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4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b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W1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L1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a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c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d1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d2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W2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L2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45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19.485</a:t>
                      </a:r>
                      <a:endParaRPr lang="zh-TW" sz="12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(0.5mm)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12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60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W1+40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L1+40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d1+20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d2+20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25.59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(0.65mm)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16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W1+50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L1+50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d1+20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d2+20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31.496</a:t>
                      </a:r>
                      <a:endParaRPr lang="zh-TW" sz="12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(0.8mm)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18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W1+50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L1+50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d1+20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d2+20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5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Note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altLang="zh-CN" sz="1200" kern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</a:t>
                      </a:r>
                      <a:r>
                        <a:rPr lang="en-US" altLang="zh-CN" sz="1200" kern="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component pitch be defined by the metric unit ,</a:t>
                      </a:r>
                      <a:r>
                        <a:rPr lang="en-US" altLang="zh-CN" sz="1200" dirty="0" smtClean="0"/>
                        <a:t> In English</a:t>
                      </a:r>
                      <a:r>
                        <a:rPr lang="en-US" altLang="zh-CN" sz="1200" baseline="0" dirty="0" smtClean="0"/>
                        <a:t> </a:t>
                      </a:r>
                      <a:r>
                        <a:rPr lang="en-US" altLang="zh-CN" sz="1200" dirty="0" smtClean="0"/>
                        <a:t>units should be considered for the calculation of the cumulative error of Pitch 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74676"/>
            <a:ext cx="4104456" cy="208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020272" y="3102868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00000"/>
              </a:lnSpc>
            </a:pPr>
            <a:r>
              <a:rPr lang="en-US" altLang="zh-CN" dirty="0" smtClean="0">
                <a:latin typeface="+mj-lt"/>
              </a:rPr>
              <a:t>unit: mil</a:t>
            </a:r>
            <a:endParaRPr lang="zh-CN" altLang="en-US" dirty="0" smtClean="0">
              <a:latin typeface="+mj-lt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23528" y="294556"/>
            <a:ext cx="6192688" cy="58258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0" latin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  <a:defRPr/>
            </a:pPr>
            <a:r>
              <a:rPr lang="en-US" altLang="zh-TW" sz="2200" dirty="0" smtClean="0">
                <a:ea typeface="DFKai-SB" pitchFamily="65" charset="-120"/>
              </a:rPr>
              <a:t>SMT</a:t>
            </a:r>
            <a:r>
              <a:rPr lang="zh-TW" altLang="en-US" sz="2200" dirty="0" smtClean="0">
                <a:ea typeface="DFKai-SB" pitchFamily="65" charset="-120"/>
              </a:rPr>
              <a:t> </a:t>
            </a:r>
            <a:r>
              <a:rPr lang="en-US" altLang="zh-TW" sz="2200" dirty="0" smtClean="0">
                <a:ea typeface="DFKai-SB" pitchFamily="65" charset="-120"/>
              </a:rPr>
              <a:t>component PAD design</a:t>
            </a:r>
            <a:endParaRPr lang="en-US" altLang="zh-CN" sz="2200" dirty="0"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39552" y="798612"/>
            <a:ext cx="8118475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72" tIns="50786" rIns="101572" bIns="50786"/>
          <a:lstStyle/>
          <a:p>
            <a:pPr marL="571500" indent="-5715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zh-TW" kern="0" dirty="0" smtClean="0"/>
              <a:t>IC</a:t>
            </a:r>
            <a:r>
              <a:rPr lang="zh-TW" altLang="en-US" kern="0" dirty="0" smtClean="0"/>
              <a:t> </a:t>
            </a:r>
            <a:r>
              <a:rPr lang="en-US" altLang="zh-TW" kern="0" dirty="0" smtClean="0"/>
              <a:t>types</a:t>
            </a:r>
            <a:endParaRPr lang="zh-TW" altLang="en-US" kern="0" dirty="0"/>
          </a:p>
          <a:p>
            <a:pPr marL="571500" lvl="1" indent="-571500">
              <a:spcBef>
                <a:spcPct val="20000"/>
              </a:spcBef>
            </a:pPr>
            <a:r>
              <a:rPr lang="en-US" altLang="zh-TW" kern="0" dirty="0" smtClean="0"/>
              <a:t>         (9)QFN</a:t>
            </a:r>
            <a:endParaRPr lang="zh-TW" altLang="en-US" kern="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374676"/>
            <a:ext cx="1975889" cy="171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590700"/>
            <a:ext cx="183172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611560" y="3678932"/>
          <a:ext cx="6316882" cy="2612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0428"/>
                <a:gridCol w="496342"/>
                <a:gridCol w="479043"/>
                <a:gridCol w="486362"/>
                <a:gridCol w="471724"/>
                <a:gridCol w="878246"/>
                <a:gridCol w="958086"/>
                <a:gridCol w="798405"/>
                <a:gridCol w="878246"/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Pitch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Body Size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Pad Size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Placement Size</a:t>
                      </a:r>
                      <a:endParaRPr lang="zh-TW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b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D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E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a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c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d1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d2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L2</a:t>
                      </a:r>
                      <a:endParaRPr lang="zh-TW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W2</a:t>
                      </a:r>
                      <a:endParaRPr lang="zh-TW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19.485</a:t>
                      </a:r>
                      <a:br>
                        <a:rPr lang="en-US" sz="1200" kern="100">
                          <a:effectLst/>
                        </a:rPr>
                      </a:br>
                      <a:r>
                        <a:rPr lang="en-US" sz="1200" kern="100">
                          <a:effectLst/>
                        </a:rPr>
                        <a:t>(0.5mm)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　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12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60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E+40</a:t>
                      </a:r>
                      <a:br>
                        <a:rPr lang="en-US" sz="1200" kern="100" dirty="0">
                          <a:effectLst/>
                        </a:rPr>
                      </a:br>
                      <a:r>
                        <a:rPr lang="en-US" sz="1200" kern="100" dirty="0" smtClean="0">
                          <a:effectLst/>
                        </a:rPr>
                        <a:t>(</a:t>
                      </a:r>
                      <a:r>
                        <a:rPr lang="en-US" altLang="zh-TW" sz="1200" kern="100" dirty="0" smtClean="0">
                          <a:effectLst/>
                        </a:rPr>
                        <a:t>On both sides of the 20 </a:t>
                      </a:r>
                      <a:r>
                        <a:rPr lang="en-US" sz="1200" kern="100" dirty="0" smtClean="0">
                          <a:effectLst/>
                        </a:rPr>
                        <a:t>)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D+40</a:t>
                      </a:r>
                      <a:br>
                        <a:rPr lang="en-US" sz="1200" kern="100" dirty="0">
                          <a:effectLst/>
                        </a:rPr>
                      </a:br>
                      <a:r>
                        <a:rPr lang="en-US" sz="1200" kern="100" dirty="0" smtClean="0">
                          <a:effectLst/>
                        </a:rPr>
                        <a:t>(</a:t>
                      </a:r>
                      <a:r>
                        <a:rPr lang="en-US" altLang="zh-TW" sz="1200" kern="100" dirty="0" smtClean="0">
                          <a:effectLst/>
                        </a:rPr>
                        <a:t>On both sides of the 20 </a:t>
                      </a:r>
                      <a:r>
                        <a:rPr lang="en-US" sz="1200" kern="100" dirty="0" smtClean="0">
                          <a:effectLst/>
                        </a:rPr>
                        <a:t>)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d1+30</a:t>
                      </a:r>
                      <a:endParaRPr lang="zh-TW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d2+30</a:t>
                      </a:r>
                      <a:endParaRPr lang="zh-TW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25.59</a:t>
                      </a:r>
                      <a:br>
                        <a:rPr lang="en-US" sz="1200" kern="100">
                          <a:effectLst/>
                        </a:rPr>
                      </a:br>
                      <a:r>
                        <a:rPr lang="en-US" sz="1200" kern="100">
                          <a:effectLst/>
                        </a:rPr>
                        <a:t>(0.65mm)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14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60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E+40</a:t>
                      </a:r>
                      <a:br>
                        <a:rPr lang="en-US" sz="1200" kern="100" dirty="0">
                          <a:effectLst/>
                        </a:rPr>
                      </a:br>
                      <a:r>
                        <a:rPr lang="en-US" sz="1200" kern="100" dirty="0" smtClean="0">
                          <a:effectLst/>
                        </a:rPr>
                        <a:t>(</a:t>
                      </a:r>
                      <a:r>
                        <a:rPr lang="en-US" altLang="zh-TW" sz="1200" kern="100" dirty="0" smtClean="0">
                          <a:effectLst/>
                        </a:rPr>
                        <a:t>On both sides of the 20 </a:t>
                      </a:r>
                      <a:r>
                        <a:rPr lang="en-US" sz="1200" kern="100" dirty="0" smtClean="0">
                          <a:effectLst/>
                        </a:rPr>
                        <a:t>)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D+40</a:t>
                      </a:r>
                      <a:br>
                        <a:rPr lang="en-US" sz="1200" kern="100" dirty="0">
                          <a:effectLst/>
                        </a:rPr>
                      </a:br>
                      <a:r>
                        <a:rPr lang="en-US" sz="1200" kern="100" dirty="0" smtClean="0">
                          <a:effectLst/>
                        </a:rPr>
                        <a:t>(</a:t>
                      </a:r>
                      <a:r>
                        <a:rPr lang="en-US" altLang="zh-TW" sz="1200" kern="100" dirty="0" smtClean="0">
                          <a:effectLst/>
                        </a:rPr>
                        <a:t>On both sides of the 20 </a:t>
                      </a:r>
                      <a:r>
                        <a:rPr lang="en-US" sz="1200" kern="100" dirty="0" smtClean="0">
                          <a:effectLst/>
                        </a:rPr>
                        <a:t>)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d1+30</a:t>
                      </a:r>
                      <a:endParaRPr lang="zh-TW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d2+30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94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Note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effectLst/>
                          <a:latin typeface="Times New Roman"/>
                          <a:ea typeface="新細明體"/>
                        </a:rPr>
                        <a:t> Ground</a:t>
                      </a:r>
                      <a:r>
                        <a:rPr lang="en-US" altLang="zh-TW" sz="1200" kern="100" baseline="0" dirty="0" smtClean="0">
                          <a:effectLst/>
                          <a:latin typeface="Times New Roman"/>
                          <a:ea typeface="新細明體"/>
                        </a:rPr>
                        <a:t>  </a:t>
                      </a:r>
                      <a:r>
                        <a:rPr lang="en-US" altLang="zh-TW" sz="1200" kern="100" dirty="0" smtClean="0">
                          <a:effectLst/>
                          <a:latin typeface="Times New Roman"/>
                          <a:ea typeface="新細明體"/>
                        </a:rPr>
                        <a:t>pad at the bottom of the QFN :</a:t>
                      </a:r>
                      <a:r>
                        <a:rPr lang="en-US" altLang="zh-TW" sz="1200" kern="100" baseline="0" dirty="0" smtClean="0">
                          <a:effectLst/>
                          <a:latin typeface="Times New Roman"/>
                          <a:ea typeface="新細明體"/>
                        </a:rPr>
                        <a:t> </a:t>
                      </a:r>
                      <a:r>
                        <a:rPr lang="en-US" altLang="zh-TW" sz="1200" kern="100" dirty="0" smtClean="0">
                          <a:effectLst/>
                          <a:latin typeface="Times New Roman"/>
                          <a:ea typeface="新細明體"/>
                        </a:rPr>
                        <a:t>  </a:t>
                      </a:r>
                      <a:r>
                        <a:rPr lang="pt-BR" altLang="zh-TW" sz="1200" kern="100" dirty="0" smtClean="0">
                          <a:effectLst/>
                          <a:latin typeface="Times New Roman"/>
                          <a:ea typeface="新細明體"/>
                        </a:rPr>
                        <a:t>A - D2 &gt;= 0.4 mm;    B - E2 &gt;= 0.4 mm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5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1570371"/>
            <a:ext cx="2016224" cy="15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1590700"/>
            <a:ext cx="13239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868144" y="3318892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00000"/>
              </a:lnSpc>
            </a:pPr>
            <a:r>
              <a:rPr lang="en-US" altLang="zh-CN" dirty="0" smtClean="0">
                <a:latin typeface="+mj-lt"/>
              </a:rPr>
              <a:t>unit: mil</a:t>
            </a:r>
            <a:endParaRPr lang="zh-CN" altLang="en-US" dirty="0" smtClean="0">
              <a:latin typeface="+mj-lt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23528" y="294556"/>
            <a:ext cx="6192688" cy="58258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0" latin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  <a:defRPr/>
            </a:pPr>
            <a:r>
              <a:rPr lang="en-US" altLang="zh-TW" sz="2200" dirty="0" smtClean="0">
                <a:ea typeface="DFKai-SB" pitchFamily="65" charset="-120"/>
              </a:rPr>
              <a:t>SMT</a:t>
            </a:r>
            <a:r>
              <a:rPr lang="zh-TW" altLang="en-US" sz="2200" dirty="0" smtClean="0">
                <a:ea typeface="DFKai-SB" pitchFamily="65" charset="-120"/>
              </a:rPr>
              <a:t> </a:t>
            </a:r>
            <a:r>
              <a:rPr lang="en-US" altLang="zh-TW" sz="2200" dirty="0" smtClean="0">
                <a:ea typeface="DFKai-SB" pitchFamily="65" charset="-120"/>
              </a:rPr>
              <a:t>component PAD design</a:t>
            </a:r>
            <a:endParaRPr lang="en-US" altLang="zh-CN" sz="2200" dirty="0"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11560" y="870620"/>
            <a:ext cx="8118475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72" tIns="50786" rIns="101572" bIns="50786"/>
          <a:lstStyle/>
          <a:p>
            <a:pPr marL="571500" lvl="1" indent="-571500">
              <a:spcBef>
                <a:spcPct val="20000"/>
              </a:spcBef>
              <a:buFontTx/>
              <a:buChar char="–"/>
            </a:pPr>
            <a:r>
              <a:rPr lang="en-US" altLang="zh-TW" kern="0" dirty="0" smtClean="0"/>
              <a:t>BGA</a:t>
            </a:r>
            <a:r>
              <a:rPr lang="en-US" altLang="zh-TW" kern="0" dirty="0"/>
              <a:t>, CSP</a:t>
            </a:r>
            <a:endParaRPr lang="zh-TW" altLang="en-US" kern="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374676"/>
            <a:ext cx="4338637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827585" y="4038972"/>
          <a:ext cx="7290110" cy="21014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783"/>
                <a:gridCol w="521857"/>
                <a:gridCol w="1106672"/>
                <a:gridCol w="51611"/>
                <a:gridCol w="894289"/>
                <a:gridCol w="1199969"/>
                <a:gridCol w="1456347"/>
                <a:gridCol w="1499582"/>
              </a:tblGrid>
              <a:tr h="23259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Pitch ,b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Body Size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Pad Size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Placement Size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32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(mm)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(mil)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L1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W1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a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L2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W2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259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highlight>
                            <a:srgbClr val="FFFF00"/>
                          </a:highlight>
                        </a:rPr>
                        <a:t>CSP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highlight>
                            <a:srgbClr val="FFFF00"/>
                          </a:highlight>
                        </a:rPr>
                        <a:t> &lt;= 5 mm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highlight>
                            <a:srgbClr val="FFFF00"/>
                          </a:highlight>
                        </a:rPr>
                        <a:t> &lt;= 5mm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highlight>
                            <a:srgbClr val="FFFF00"/>
                          </a:highlight>
                        </a:rPr>
                        <a:t>L1+80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highlight>
                            <a:srgbClr val="FFFF00"/>
                          </a:highlight>
                        </a:rPr>
                        <a:t>W1+80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259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BGA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highlight>
                            <a:srgbClr val="FFFF00"/>
                          </a:highlight>
                        </a:rPr>
                        <a:t> &gt; 5mm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highlight>
                            <a:srgbClr val="FFFF00"/>
                          </a:highlight>
                        </a:rPr>
                        <a:t> &gt; 5mm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u="none" strike="noStrike" kern="0" dirty="0" smtClean="0">
                          <a:effectLst/>
                          <a:highlight>
                            <a:srgbClr val="FFFF00"/>
                          </a:highlight>
                        </a:rPr>
                        <a:t>L1+</a:t>
                      </a:r>
                      <a:r>
                        <a:rPr lang="en-US" sz="1200" kern="0" dirty="0" smtClean="0">
                          <a:effectLst/>
                          <a:highlight>
                            <a:srgbClr val="FFFF00"/>
                          </a:highlight>
                        </a:rPr>
                        <a:t>120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effectLst/>
                          <a:highlight>
                            <a:srgbClr val="FFFF00"/>
                          </a:highlight>
                        </a:rPr>
                        <a:t>W1+120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7109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Note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0" dirty="0" smtClean="0">
                          <a:effectLst/>
                        </a:rPr>
                        <a:t>*Don't </a:t>
                      </a:r>
                      <a:r>
                        <a:rPr lang="en-US" sz="1200" kern="0" dirty="0">
                          <a:effectLst/>
                        </a:rPr>
                        <a:t>overlap with any component.</a:t>
                      </a:r>
                      <a:br>
                        <a:rPr lang="en-US" sz="1200" kern="0" dirty="0">
                          <a:effectLst/>
                        </a:rPr>
                      </a:br>
                      <a:r>
                        <a:rPr lang="en-US" sz="1200" kern="0" dirty="0" smtClean="0">
                          <a:effectLst/>
                        </a:rPr>
                        <a:t>*</a:t>
                      </a:r>
                      <a:r>
                        <a:rPr lang="en-US" altLang="zh-CN" sz="1200" dirty="0" smtClean="0"/>
                        <a:t>Don't put  the range of Connector, BGA and other large easy to heat parts. </a:t>
                      </a:r>
                    </a:p>
                    <a:p>
                      <a:r>
                        <a:rPr lang="en-US" altLang="zh-CN" sz="1200" dirty="0" smtClean="0"/>
                        <a:t>All of the Via Hole shall be double coverage of solder</a:t>
                      </a:r>
                      <a:r>
                        <a:rPr lang="en-US" altLang="zh-CN" sz="1200" baseline="0" dirty="0" smtClean="0"/>
                        <a:t> mask layers</a:t>
                      </a:r>
                      <a:endParaRPr lang="en-US" altLang="zh-CN" sz="1200" dirty="0" smtClean="0"/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020272" y="3678932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00000"/>
              </a:lnSpc>
            </a:pPr>
            <a:r>
              <a:rPr lang="en-US" altLang="zh-CN" dirty="0" smtClean="0">
                <a:latin typeface="+mj-lt"/>
              </a:rPr>
              <a:t>unit: mil</a:t>
            </a:r>
            <a:endParaRPr lang="zh-CN" altLang="en-US" dirty="0" smtClean="0">
              <a:latin typeface="+mj-lt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23528" y="294556"/>
            <a:ext cx="6192688" cy="58258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0" latin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  <a:defRPr/>
            </a:pPr>
            <a:r>
              <a:rPr lang="en-US" altLang="zh-TW" sz="2200" dirty="0" smtClean="0">
                <a:ea typeface="DFKai-SB" pitchFamily="65" charset="-120"/>
              </a:rPr>
              <a:t>SMT</a:t>
            </a:r>
            <a:r>
              <a:rPr lang="zh-TW" altLang="en-US" sz="2200" dirty="0" smtClean="0">
                <a:ea typeface="DFKai-SB" pitchFamily="65" charset="-120"/>
              </a:rPr>
              <a:t> </a:t>
            </a:r>
            <a:r>
              <a:rPr lang="en-US" altLang="zh-TW" sz="2200" dirty="0" smtClean="0">
                <a:ea typeface="DFKai-SB" pitchFamily="65" charset="-120"/>
              </a:rPr>
              <a:t>component PAD design</a:t>
            </a:r>
            <a:endParaRPr lang="en-US" altLang="zh-CN" sz="2200" dirty="0"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23528" y="366564"/>
            <a:ext cx="4392488" cy="438572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zh-TW" sz="2200" dirty="0" smtClean="0">
                <a:ea typeface="DFKai-SB" pitchFamily="65" charset="-120"/>
              </a:rPr>
              <a:t>PTH component  PAD design</a:t>
            </a:r>
            <a:endParaRPr lang="en-US" altLang="zh-TW" sz="2200" dirty="0">
              <a:ea typeface="DFKai-SB" pitchFamily="65" charset="-12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79512" y="870621"/>
            <a:ext cx="849694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72" tIns="50786" rIns="101572" bIns="50786"/>
          <a:lstStyle/>
          <a:p>
            <a:pPr marL="571500" lvl="1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l"/>
            </a:pPr>
            <a:r>
              <a:rPr lang="en-US" altLang="zh-CN" sz="2000" dirty="0" smtClean="0">
                <a:latin typeface="+mj-lt"/>
                <a:ea typeface="DFKai-SB" pitchFamily="65" charset="-120"/>
              </a:rPr>
              <a:t>   </a:t>
            </a:r>
            <a:r>
              <a:rPr lang="en-US" altLang="zh-CN" sz="2000" dirty="0" smtClean="0"/>
              <a:t>In order to simplify and improve the printing circuit welding (soldering) process ,</a:t>
            </a:r>
            <a:r>
              <a:rPr lang="en-US" altLang="zh-TW" sz="2000" dirty="0" smtClean="0">
                <a:solidFill>
                  <a:srgbClr val="00506E"/>
                </a:solidFill>
                <a:latin typeface="Helvetica 55 Roman"/>
                <a:ea typeface="DFKai-SB" pitchFamily="65" charset="-120"/>
              </a:rPr>
              <a:t> </a:t>
            </a:r>
            <a:r>
              <a:rPr lang="en-US" altLang="zh-TW" sz="2000" dirty="0" smtClean="0"/>
              <a:t>The special development of through-hole reflow technology (Pin-in-Paste) </a:t>
            </a:r>
            <a:r>
              <a:rPr lang="en-US" altLang="zh-CN" sz="2000" dirty="0" smtClean="0"/>
              <a:t>The </a:t>
            </a:r>
            <a:r>
              <a:rPr lang="en-US" altLang="zh-TW" sz="2000" dirty="0" smtClean="0"/>
              <a:t>through-hole</a:t>
            </a:r>
            <a:r>
              <a:rPr lang="en-US" altLang="zh-CN" sz="2000" dirty="0" smtClean="0"/>
              <a:t> type connector from Dipping process ,change to </a:t>
            </a:r>
            <a:r>
              <a:rPr lang="en-US" altLang="zh-TW" sz="2000" dirty="0" smtClean="0"/>
              <a:t>SMT printing solder paste and reflow  replaced .</a:t>
            </a:r>
            <a:r>
              <a:rPr lang="en-US" altLang="zh-TW" sz="2000" dirty="0" smtClean="0">
                <a:solidFill>
                  <a:srgbClr val="FF0000"/>
                </a:solidFill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  <a:latin typeface="Helvetica 55 Roman"/>
                <a:ea typeface="DFKai-SB" pitchFamily="65" charset="-120"/>
              </a:rPr>
              <a:t>Place all thru-hole parts on topside of the board. (Avoid manual soldering process)</a:t>
            </a:r>
            <a:endParaRPr lang="en-US" altLang="zh-TW" sz="2000" dirty="0" smtClean="0">
              <a:solidFill>
                <a:srgbClr val="FF0000"/>
              </a:solidFill>
            </a:endParaRPr>
          </a:p>
          <a:p>
            <a:pPr marL="571500" lvl="1">
              <a:spcBef>
                <a:spcPct val="20000"/>
              </a:spcBef>
              <a:buClr>
                <a:srgbClr val="FFC000"/>
              </a:buClr>
            </a:pPr>
            <a:endParaRPr lang="en-US" altLang="zh-TW" dirty="0" smtClean="0">
              <a:latin typeface="+mj-lt"/>
              <a:ea typeface="DFKai-SB" pitchFamily="65" charset="-120"/>
            </a:endParaRPr>
          </a:p>
          <a:p>
            <a:pPr marL="571500" lvl="1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l"/>
            </a:pPr>
            <a:r>
              <a:rPr lang="en-US" altLang="zh-TW" dirty="0" smtClean="0">
                <a:latin typeface="+mj-lt"/>
                <a:ea typeface="DFKai-SB" pitchFamily="65" charset="-120"/>
              </a:rPr>
              <a:t>   B </a:t>
            </a:r>
            <a:r>
              <a:rPr lang="en-US" altLang="zh-TW" dirty="0">
                <a:latin typeface="+mj-lt"/>
                <a:ea typeface="DFKai-SB" pitchFamily="65" charset="-120"/>
              </a:rPr>
              <a:t>: </a:t>
            </a:r>
            <a:r>
              <a:rPr lang="en-US" altLang="zh-TW" dirty="0" smtClean="0">
                <a:latin typeface="+mj-lt"/>
                <a:ea typeface="DFKai-SB" pitchFamily="65" charset="-120"/>
              </a:rPr>
              <a:t>aperture size</a:t>
            </a:r>
            <a:r>
              <a:rPr lang="zh-TW" altLang="en-US" dirty="0" smtClean="0">
                <a:latin typeface="+mj-lt"/>
                <a:ea typeface="DFKai-SB" pitchFamily="65" charset="-120"/>
              </a:rPr>
              <a:t>≧</a:t>
            </a:r>
            <a:r>
              <a:rPr lang="en-US" altLang="zh-TW" dirty="0" smtClean="0">
                <a:latin typeface="+mj-lt"/>
                <a:ea typeface="DFKai-SB" pitchFamily="65" charset="-120"/>
              </a:rPr>
              <a:t>pin diameter size +0.25 </a:t>
            </a:r>
            <a:r>
              <a:rPr lang="en-US" altLang="zh-TW" dirty="0">
                <a:latin typeface="+mj-lt"/>
                <a:ea typeface="DFKai-SB" pitchFamily="65" charset="-120"/>
              </a:rPr>
              <a:t>mm ( 10 mil )</a:t>
            </a:r>
          </a:p>
          <a:p>
            <a:pPr marL="571500" lvl="1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l"/>
            </a:pPr>
            <a:r>
              <a:rPr lang="en-US" altLang="zh-TW" dirty="0" smtClean="0">
                <a:latin typeface="+mj-lt"/>
                <a:ea typeface="DFKai-SB" pitchFamily="65" charset="-120"/>
              </a:rPr>
              <a:t>   A </a:t>
            </a:r>
            <a:r>
              <a:rPr lang="en-US" altLang="zh-TW" dirty="0">
                <a:latin typeface="+mj-lt"/>
                <a:ea typeface="DFKai-SB" pitchFamily="65" charset="-120"/>
              </a:rPr>
              <a:t>: </a:t>
            </a:r>
            <a:r>
              <a:rPr lang="en-US" altLang="zh-CN" dirty="0" smtClean="0">
                <a:latin typeface="+mj-lt"/>
                <a:ea typeface="DFKai-SB" pitchFamily="65" charset="-120"/>
              </a:rPr>
              <a:t>The outer layer of the minimum pad size </a:t>
            </a:r>
            <a:r>
              <a:rPr lang="zh-TW" altLang="en-US" dirty="0" smtClean="0">
                <a:latin typeface="+mj-lt"/>
                <a:ea typeface="DFKai-SB" pitchFamily="65" charset="-120"/>
              </a:rPr>
              <a:t>≧ </a:t>
            </a:r>
            <a:r>
              <a:rPr lang="en-US" altLang="zh-TW" dirty="0" smtClean="0">
                <a:latin typeface="+mj-lt"/>
                <a:ea typeface="DFKai-SB" pitchFamily="65" charset="-120"/>
              </a:rPr>
              <a:t>aperture size+</a:t>
            </a:r>
            <a:r>
              <a:rPr lang="zh-TW" altLang="en-US" dirty="0" smtClean="0">
                <a:latin typeface="+mj-lt"/>
                <a:ea typeface="DFKai-SB" pitchFamily="65" charset="-120"/>
              </a:rPr>
              <a:t> </a:t>
            </a:r>
            <a:r>
              <a:rPr lang="en-US" altLang="zh-TW" dirty="0">
                <a:latin typeface="+mj-lt"/>
                <a:ea typeface="DFKai-SB" pitchFamily="65" charset="-120"/>
              </a:rPr>
              <a:t>0.36 mm (14 mil )</a:t>
            </a:r>
          </a:p>
          <a:p>
            <a:pPr marL="571500" lvl="1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l"/>
            </a:pPr>
            <a:r>
              <a:rPr lang="en-US" altLang="zh-TW" dirty="0" smtClean="0">
                <a:latin typeface="+mj-lt"/>
                <a:ea typeface="DFKai-SB" pitchFamily="65" charset="-120"/>
              </a:rPr>
              <a:t>   According to the manual soldering  parts : </a:t>
            </a:r>
            <a:r>
              <a:rPr lang="en-US" altLang="zh-TW" dirty="0">
                <a:latin typeface="+mj-lt"/>
                <a:ea typeface="DFKai-SB" pitchFamily="65" charset="-120"/>
              </a:rPr>
              <a:t>Pad size (</a:t>
            </a:r>
            <a:r>
              <a:rPr lang="el-GR" altLang="zh-TW" dirty="0">
                <a:latin typeface="+mj-lt"/>
                <a:ea typeface="DFKai-SB" pitchFamily="65" charset="-120"/>
              </a:rPr>
              <a:t>Φ</a:t>
            </a:r>
            <a:r>
              <a:rPr lang="en-US" altLang="zh-TW" dirty="0">
                <a:latin typeface="+mj-lt"/>
                <a:ea typeface="DFKai-SB" pitchFamily="65" charset="-120"/>
              </a:rPr>
              <a:t>A) = Hole size (</a:t>
            </a:r>
            <a:r>
              <a:rPr lang="el-GR" altLang="zh-TW" dirty="0">
                <a:latin typeface="+mj-lt"/>
                <a:ea typeface="DFKai-SB" pitchFamily="65" charset="-120"/>
              </a:rPr>
              <a:t>Φ</a:t>
            </a:r>
            <a:r>
              <a:rPr lang="en-US" altLang="zh-TW" dirty="0">
                <a:latin typeface="+mj-lt"/>
                <a:ea typeface="DFKai-SB" pitchFamily="65" charset="-120"/>
              </a:rPr>
              <a:t>B) + 40 </a:t>
            </a:r>
            <a:r>
              <a:rPr lang="en-US" altLang="zh-TW" dirty="0" smtClean="0">
                <a:latin typeface="+mj-lt"/>
                <a:ea typeface="DFKai-SB" pitchFamily="65" charset="-120"/>
              </a:rPr>
              <a:t>mil</a:t>
            </a:r>
            <a:endParaRPr lang="en-US" altLang="zh-TW" dirty="0">
              <a:latin typeface="+mj-lt"/>
              <a:ea typeface="DFKai-SB" pitchFamily="65" charset="-12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678932"/>
            <a:ext cx="3888432" cy="239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395536" y="726604"/>
            <a:ext cx="8244408" cy="5483572"/>
          </a:xfrm>
          <a:prstGeom prst="rect">
            <a:avLst/>
          </a:prstGeom>
          <a:noFill/>
          <a:ln>
            <a:solidFill>
              <a:schemeClr val="bg1"/>
            </a:solidFill>
          </a:ln>
          <a:extLst/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1572" tIns="50786" rIns="101572" bIns="50786"/>
          <a:lstStyle/>
          <a:p>
            <a:pPr marL="571500" lvl="1" indent="-5715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l"/>
            </a:pPr>
            <a:r>
              <a:rPr lang="en-US" altLang="zh-TW" sz="2000" dirty="0" smtClean="0">
                <a:solidFill>
                  <a:schemeClr val="tx1"/>
                </a:solidFill>
                <a:latin typeface="+mj-lt"/>
                <a:ea typeface="DFKai-SB" pitchFamily="65" charset="-120"/>
              </a:rPr>
              <a:t>PTH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DFKai-SB" pitchFamily="65" charset="-120"/>
              </a:rPr>
              <a:t> </a:t>
            </a:r>
            <a:r>
              <a:rPr lang="en-US" altLang="zh-TW" sz="2000" dirty="0" smtClean="0">
                <a:solidFill>
                  <a:schemeClr val="tx1"/>
                </a:solidFill>
                <a:latin typeface="+mj-lt"/>
                <a:ea typeface="DFKai-SB" pitchFamily="65" charset="-120"/>
              </a:rPr>
              <a:t>design guideline</a:t>
            </a:r>
          </a:p>
          <a:p>
            <a:pPr marL="914400" lvl="1" indent="-3429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l"/>
            </a:pPr>
            <a:r>
              <a:rPr lang="en-US" altLang="zh-CN" dirty="0" smtClean="0"/>
              <a:t>Parts of pin diameter and through the aperture ratio (PH) principle: </a:t>
            </a:r>
          </a:p>
          <a:p>
            <a:pPr marL="914400" lvl="1" indent="-342900">
              <a:spcBef>
                <a:spcPct val="20000"/>
              </a:spcBef>
              <a:buClr>
                <a:srgbClr val="FFC000"/>
              </a:buClr>
            </a:pPr>
            <a:r>
              <a:rPr lang="en-US" altLang="zh-CN" dirty="0" smtClean="0"/>
              <a:t> Pin to hole rate (ØP / ØH) should fall within 0.6~0.8, shown as diagram:</a:t>
            </a:r>
          </a:p>
          <a:p>
            <a:pPr marL="914400" lvl="1" indent="-342900">
              <a:spcBef>
                <a:spcPct val="20000"/>
              </a:spcBef>
              <a:buClr>
                <a:srgbClr val="FFC000"/>
              </a:buClr>
            </a:pPr>
            <a:r>
              <a:rPr lang="en-US" altLang="zh-TW" sz="1400" dirty="0" smtClean="0">
                <a:solidFill>
                  <a:schemeClr val="tx1"/>
                </a:solidFill>
              </a:rPr>
              <a:t>PH</a:t>
            </a:r>
            <a:r>
              <a:rPr lang="en-US" altLang="zh-TW" sz="1400" dirty="0">
                <a:solidFill>
                  <a:schemeClr val="tx1"/>
                </a:solidFill>
              </a:rPr>
              <a:t>= </a:t>
            </a:r>
            <a:r>
              <a:rPr lang="en-US" altLang="zh-TW" sz="1400" dirty="0" smtClean="0">
                <a:solidFill>
                  <a:schemeClr val="tx1"/>
                </a:solidFill>
              </a:rPr>
              <a:t>0.6~0.8</a:t>
            </a:r>
            <a:r>
              <a:rPr lang="zh-TW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zh-TW" sz="1400" dirty="0" smtClean="0">
                <a:solidFill>
                  <a:schemeClr val="tx1"/>
                </a:solidFill>
              </a:rPr>
              <a:t>the best ; </a:t>
            </a:r>
            <a:r>
              <a:rPr lang="en-US" altLang="zh-TW" sz="1400" dirty="0">
                <a:solidFill>
                  <a:schemeClr val="tx1"/>
                </a:solidFill>
              </a:rPr>
              <a:t>PH= 0.4~0.5 </a:t>
            </a:r>
            <a:r>
              <a:rPr lang="en-US" altLang="zh-TW" sz="1400" dirty="0" smtClean="0">
                <a:solidFill>
                  <a:schemeClr val="tx1"/>
                </a:solidFill>
              </a:rPr>
              <a:t>Acceptable ; </a:t>
            </a:r>
            <a:r>
              <a:rPr lang="en-US" altLang="zh-TW" sz="1400" dirty="0">
                <a:solidFill>
                  <a:schemeClr val="tx1"/>
                </a:solidFill>
              </a:rPr>
              <a:t>PH &lt; 0.3 </a:t>
            </a:r>
            <a:r>
              <a:rPr lang="en-US" altLang="zh-TW" sz="1400" dirty="0" smtClean="0">
                <a:solidFill>
                  <a:schemeClr val="tx1"/>
                </a:solidFill>
              </a:rPr>
              <a:t>not acceptable</a:t>
            </a:r>
            <a:endParaRPr lang="zh-TW" altLang="en-US" sz="1400" dirty="0">
              <a:solidFill>
                <a:schemeClr val="tx1"/>
              </a:solidFill>
            </a:endParaRPr>
          </a:p>
          <a:p>
            <a:pPr marL="571500" lvl="1">
              <a:spcBef>
                <a:spcPct val="20000"/>
              </a:spcBef>
            </a:pPr>
            <a:endParaRPr lang="en-US" altLang="zh-TW" dirty="0">
              <a:solidFill>
                <a:srgbClr val="00506E"/>
              </a:solidFill>
              <a:latin typeface="Helvetica 55 Roman"/>
              <a:ea typeface="DFKai-SB" pitchFamily="65" charset="-120"/>
            </a:endParaRPr>
          </a:p>
          <a:p>
            <a:pPr marL="571500" lvl="1">
              <a:spcBef>
                <a:spcPct val="20000"/>
              </a:spcBef>
            </a:pPr>
            <a:endParaRPr lang="en-US" altLang="zh-TW" dirty="0">
              <a:solidFill>
                <a:srgbClr val="00506E"/>
              </a:solidFill>
              <a:latin typeface="Helvetica 55 Roman"/>
              <a:ea typeface="DFKai-SB" pitchFamily="65" charset="-120"/>
            </a:endParaRPr>
          </a:p>
          <a:p>
            <a:pPr marL="571500" lvl="1">
              <a:spcBef>
                <a:spcPct val="20000"/>
              </a:spcBef>
            </a:pPr>
            <a:endParaRPr lang="en-US" altLang="zh-TW" dirty="0">
              <a:solidFill>
                <a:srgbClr val="00506E"/>
              </a:solidFill>
              <a:latin typeface="Helvetica 55 Roman"/>
              <a:ea typeface="DFKai-SB" pitchFamily="65" charset="-120"/>
            </a:endParaRPr>
          </a:p>
          <a:p>
            <a:pPr marL="571500" lvl="1">
              <a:spcBef>
                <a:spcPct val="20000"/>
              </a:spcBef>
            </a:pPr>
            <a:endParaRPr lang="en-US" altLang="zh-TW" dirty="0">
              <a:solidFill>
                <a:srgbClr val="00506E"/>
              </a:solidFill>
              <a:latin typeface="Helvetica 55 Roman"/>
              <a:ea typeface="DFKai-SB" pitchFamily="65" charset="-120"/>
            </a:endParaRPr>
          </a:p>
        </p:txBody>
      </p:sp>
      <p:pic>
        <p:nvPicPr>
          <p:cNvPr id="10" name="Picture 5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xmlns:xdr="http://schemas.openxmlformats.org/drawingml/2006/spreadsheetDrawing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94756"/>
            <a:ext cx="2088232" cy="2818194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 xmlns:xdr="http://schemas.openxmlformats.org/drawingml/2006/spreadsheetDrawing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23528" y="366564"/>
            <a:ext cx="4392488" cy="438572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zh-TW" sz="2200" dirty="0" smtClean="0">
                <a:ea typeface="DFKai-SB" pitchFamily="65" charset="-120"/>
              </a:rPr>
              <a:t>PTH component  PAD design</a:t>
            </a:r>
            <a:endParaRPr lang="en-US" altLang="zh-TW" sz="2200" dirty="0"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95536" y="870620"/>
            <a:ext cx="8118475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72" tIns="50786" rIns="101572" bIns="50786"/>
          <a:lstStyle/>
          <a:p>
            <a:pPr marL="571500" lvl="1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l"/>
            </a:pPr>
            <a:r>
              <a:rPr lang="en-US" altLang="zh-TW" sz="2000" dirty="0" smtClean="0">
                <a:solidFill>
                  <a:schemeClr val="dk1"/>
                </a:solidFill>
                <a:latin typeface="+mn-lt"/>
                <a:ea typeface="+mn-ea"/>
              </a:rPr>
              <a:t>  If any annular ring of PTH connect with connector or PTH pad, please add solder mask to isolate each other (width </a:t>
            </a:r>
            <a:r>
              <a:rPr lang="en-US" altLang="zh-TW" sz="2000" dirty="0" smtClean="0">
                <a:solidFill>
                  <a:srgbClr val="FF0000"/>
                </a:solidFill>
                <a:latin typeface="+mn-lt"/>
                <a:ea typeface="+mn-ea"/>
              </a:rPr>
              <a:t>20mil</a:t>
            </a:r>
            <a:r>
              <a:rPr lang="en-US" altLang="zh-TW" sz="2000" dirty="0" smtClean="0">
                <a:solidFill>
                  <a:schemeClr val="dk1"/>
                </a:solidFill>
                <a:latin typeface="+mn-lt"/>
                <a:ea typeface="+mn-ea"/>
              </a:rPr>
              <a:t> at least).</a:t>
            </a:r>
            <a:endParaRPr lang="en-US" altLang="zh-TW" sz="2000" dirty="0">
              <a:solidFill>
                <a:schemeClr val="dk1"/>
              </a:solidFill>
              <a:latin typeface="+mn-lt"/>
              <a:ea typeface="+mn-ea"/>
            </a:endParaRPr>
          </a:p>
          <a:p>
            <a:pPr marL="571500" lvl="1">
              <a:spcBef>
                <a:spcPct val="20000"/>
              </a:spcBef>
            </a:pPr>
            <a:endParaRPr lang="en-US" altLang="zh-TW" dirty="0">
              <a:solidFill>
                <a:srgbClr val="00506E"/>
              </a:solidFill>
              <a:latin typeface="Helvetica 55 Roman"/>
              <a:ea typeface="DFKai-SB" pitchFamily="65" charset="-120"/>
            </a:endParaRPr>
          </a:p>
          <a:p>
            <a:pPr marL="571500" lvl="1">
              <a:spcBef>
                <a:spcPct val="20000"/>
              </a:spcBef>
            </a:pPr>
            <a:endParaRPr lang="en-US" altLang="zh-TW" dirty="0">
              <a:solidFill>
                <a:srgbClr val="00506E"/>
              </a:solidFill>
              <a:latin typeface="Helvetica 55 Roman"/>
              <a:ea typeface="DFKai-SB" pitchFamily="65" charset="-120"/>
            </a:endParaRPr>
          </a:p>
          <a:p>
            <a:pPr marL="571500" lvl="1">
              <a:spcBef>
                <a:spcPct val="20000"/>
              </a:spcBef>
            </a:pPr>
            <a:endParaRPr lang="en-US" altLang="zh-TW" dirty="0">
              <a:solidFill>
                <a:srgbClr val="00506E"/>
              </a:solidFill>
              <a:latin typeface="Helvetica 55 Roman"/>
              <a:ea typeface="DFKai-SB" pitchFamily="65" charset="-12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590700"/>
            <a:ext cx="441049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966964"/>
            <a:ext cx="4176464" cy="142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11560" y="3318892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00000"/>
              </a:lnSpc>
            </a:pPr>
            <a:r>
              <a:rPr lang="en-US" altLang="zh-CN" dirty="0" smtClean="0">
                <a:latin typeface="+mj-lt"/>
              </a:rPr>
              <a:t>	 As PSU  A000116 Design issue, between PAD with Ground no solder mask covered cause the solder bridge /empty solder.</a:t>
            </a:r>
            <a:endParaRPr lang="zh-CN" altLang="en-US" dirty="0" smtClean="0">
              <a:latin typeface="+mj-lt"/>
            </a:endParaRPr>
          </a:p>
        </p:txBody>
      </p:sp>
      <p:pic>
        <p:nvPicPr>
          <p:cNvPr id="10" name="Picture 3" descr="image0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894956"/>
            <a:ext cx="1440160" cy="147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23528" y="366564"/>
            <a:ext cx="4392488" cy="438572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zh-TW" sz="2200" dirty="0" smtClean="0">
                <a:ea typeface="DFKai-SB" pitchFamily="65" charset="-120"/>
              </a:rPr>
              <a:t>PTH component  PAD design</a:t>
            </a:r>
            <a:endParaRPr lang="en-US" altLang="zh-TW" sz="2200" dirty="0"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572000" y="942628"/>
            <a:ext cx="432048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72" tIns="50786" rIns="101572" bIns="50786"/>
          <a:lstStyle/>
          <a:p>
            <a:pPr marL="571500" indent="-571500">
              <a:spcBef>
                <a:spcPct val="20000"/>
              </a:spcBef>
            </a:pPr>
            <a:r>
              <a:rPr lang="en-US" altLang="zh-TW" sz="1800" dirty="0" smtClean="0">
                <a:latin typeface="+mj-lt"/>
                <a:ea typeface="DFKai-SB" pitchFamily="65" charset="-120"/>
              </a:rPr>
              <a:t>PTH restricted zone:</a:t>
            </a:r>
          </a:p>
          <a:p>
            <a:pPr marL="571500" indent="-5715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l"/>
            </a:pPr>
            <a:r>
              <a:rPr lang="en-US" altLang="zh-TW" dirty="0" smtClean="0">
                <a:latin typeface="+mj-lt"/>
                <a:ea typeface="DFKai-SB" pitchFamily="65" charset="-120"/>
              </a:rPr>
              <a:t>For pin in paste process, keep </a:t>
            </a:r>
            <a:r>
              <a:rPr lang="en-US" altLang="zh-TW" dirty="0" smtClean="0">
                <a:solidFill>
                  <a:srgbClr val="FFC000"/>
                </a:solidFill>
                <a:latin typeface="+mj-lt"/>
                <a:ea typeface="DFKai-SB" pitchFamily="65" charset="-120"/>
              </a:rPr>
              <a:t>at least 3mm</a:t>
            </a:r>
            <a:r>
              <a:rPr lang="en-US" altLang="zh-TW" dirty="0" smtClean="0">
                <a:latin typeface="+mj-lt"/>
                <a:ea typeface="DFKai-SB" pitchFamily="65" charset="-120"/>
              </a:rPr>
              <a:t> distance between edge of hole ring and pad.</a:t>
            </a:r>
            <a:endParaRPr lang="en-US" altLang="zh-TW" dirty="0">
              <a:solidFill>
                <a:srgbClr val="00506E"/>
              </a:solidFill>
              <a:latin typeface="Helvetica 55 Roman"/>
              <a:ea typeface="DFKai-SB" pitchFamily="65" charset="-120"/>
            </a:endParaRPr>
          </a:p>
          <a:p>
            <a:pPr marL="571500" lvl="1">
              <a:spcBef>
                <a:spcPct val="20000"/>
              </a:spcBef>
            </a:pPr>
            <a:endParaRPr lang="en-US" altLang="zh-TW" dirty="0">
              <a:solidFill>
                <a:srgbClr val="00506E"/>
              </a:solidFill>
              <a:latin typeface="Helvetica 55 Roman"/>
              <a:ea typeface="DFKai-SB" pitchFamily="65" charset="-120"/>
            </a:endParaRPr>
          </a:p>
          <a:p>
            <a:pPr marL="571500" lvl="1">
              <a:spcBef>
                <a:spcPct val="20000"/>
              </a:spcBef>
            </a:pPr>
            <a:endParaRPr lang="en-US" altLang="zh-TW" dirty="0">
              <a:solidFill>
                <a:srgbClr val="00506E"/>
              </a:solidFill>
              <a:latin typeface="Helvetica 55 Roman"/>
              <a:ea typeface="DFKai-SB" pitchFamily="65" charset="-120"/>
            </a:endParaRPr>
          </a:p>
          <a:p>
            <a:pPr marL="571500" lvl="1">
              <a:spcBef>
                <a:spcPct val="20000"/>
              </a:spcBef>
            </a:pPr>
            <a:endParaRPr lang="en-US" altLang="zh-TW" dirty="0">
              <a:solidFill>
                <a:srgbClr val="00506E"/>
              </a:solidFill>
              <a:latin typeface="Helvetica 55 Roman"/>
              <a:ea typeface="DFKai-SB" pitchFamily="65" charset="-120"/>
            </a:endParaRPr>
          </a:p>
          <a:p>
            <a:pPr marL="571500" lvl="1">
              <a:spcBef>
                <a:spcPct val="20000"/>
              </a:spcBef>
            </a:pPr>
            <a:endParaRPr lang="en-US" altLang="zh-TW" dirty="0">
              <a:solidFill>
                <a:srgbClr val="00506E"/>
              </a:solidFill>
              <a:latin typeface="Helvetica 55 Roman"/>
              <a:ea typeface="DFKai-SB" pitchFamily="65" charset="-120"/>
            </a:endParaRPr>
          </a:p>
          <a:p>
            <a:pPr marL="571500" lvl="1">
              <a:spcBef>
                <a:spcPct val="20000"/>
              </a:spcBef>
            </a:pPr>
            <a:endParaRPr lang="en-US" altLang="zh-TW" dirty="0">
              <a:solidFill>
                <a:srgbClr val="00506E"/>
              </a:solidFill>
              <a:latin typeface="Helvetica 55 Roman"/>
              <a:ea typeface="DFKai-SB" pitchFamily="65" charset="-120"/>
            </a:endParaRPr>
          </a:p>
          <a:p>
            <a:pPr marL="571500" lvl="1">
              <a:spcBef>
                <a:spcPct val="20000"/>
              </a:spcBef>
            </a:pPr>
            <a:r>
              <a:rPr lang="en-US" altLang="zh-TW" dirty="0" smtClean="0">
                <a:solidFill>
                  <a:srgbClr val="00506E"/>
                </a:solidFill>
                <a:latin typeface="Helvetica 55 Roman"/>
                <a:ea typeface="DFKai-SB" pitchFamily="65" charset="-120"/>
              </a:rPr>
              <a:t> </a:t>
            </a:r>
            <a:endParaRPr lang="en-US" altLang="zh-TW" dirty="0">
              <a:solidFill>
                <a:srgbClr val="00506E"/>
              </a:solidFill>
              <a:latin typeface="Helvetica 55 Roman"/>
              <a:ea typeface="DFKai-SB" pitchFamily="65" charset="-12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r="20169" b="19190"/>
          <a:stretch>
            <a:fillRect/>
          </a:stretch>
        </p:blipFill>
        <p:spPr bwMode="auto">
          <a:xfrm>
            <a:off x="4788024" y="2742828"/>
            <a:ext cx="403244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725" name="Rectangle 7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34313" t="10739" r="33035" b="46934"/>
          <a:stretch>
            <a:fillRect/>
          </a:stretch>
        </p:blipFill>
        <p:spPr bwMode="auto">
          <a:xfrm>
            <a:off x="647056" y="2814836"/>
            <a:ext cx="363691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椭圆 7"/>
          <p:cNvSpPr/>
          <p:nvPr/>
        </p:nvSpPr>
        <p:spPr bwMode="auto">
          <a:xfrm>
            <a:off x="3059832" y="3246884"/>
            <a:ext cx="864096" cy="18002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椭圆 8"/>
          <p:cNvSpPr/>
          <p:nvPr/>
        </p:nvSpPr>
        <p:spPr bwMode="auto">
          <a:xfrm>
            <a:off x="1403648" y="4110980"/>
            <a:ext cx="864096" cy="18002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3568" y="942628"/>
            <a:ext cx="3600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l"/>
            </a:pPr>
            <a:r>
              <a:rPr lang="en-US" altLang="zh-CN" dirty="0" smtClean="0"/>
              <a:t>The distance between the PTH and chips too is very close when manual solder has the risk for broken and solder short .                      besides arrange Ops to  manual solder ,no choice, Waste a lot of manpower and delay output</a:t>
            </a:r>
            <a:endParaRPr lang="zh-CN" altLang="en-US" dirty="0" smtClean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23528" y="366564"/>
            <a:ext cx="4392488" cy="438572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zh-TW" sz="2200" dirty="0" smtClean="0">
                <a:ea typeface="DFKai-SB" pitchFamily="65" charset="-120"/>
              </a:rPr>
              <a:t>PTH component  PAD design</a:t>
            </a:r>
            <a:endParaRPr lang="en-US" altLang="zh-TW" sz="2200" dirty="0"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7544" y="366564"/>
            <a:ext cx="8120062" cy="43857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200" dirty="0" smtClean="0">
                <a:ea typeface="DFKai-SB" pitchFamily="65" charset="-120"/>
              </a:rPr>
              <a:t>Through-hole(Via)design</a:t>
            </a:r>
            <a:endParaRPr lang="en-US" altLang="zh-CN" sz="2200" dirty="0">
              <a:ea typeface="DFKai-SB" pitchFamily="65" charset="-12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83568" y="870620"/>
            <a:ext cx="811847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01572" tIns="50786" rIns="101572" bIns="50786"/>
          <a:lstStyle/>
          <a:p>
            <a:pPr marL="571500" indent="-5715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l"/>
            </a:pPr>
            <a:r>
              <a:rPr lang="en-US" altLang="zh-TW" sz="2000" dirty="0" smtClean="0">
                <a:latin typeface="Helvetica 55 Roman"/>
                <a:ea typeface="DFKai-SB" pitchFamily="65" charset="-120"/>
              </a:rPr>
              <a:t>Via hole under the component body</a:t>
            </a:r>
          </a:p>
          <a:p>
            <a:pPr marL="571500" indent="-571500">
              <a:spcBef>
                <a:spcPct val="20000"/>
              </a:spcBef>
              <a:buClr>
                <a:srgbClr val="FFC000"/>
              </a:buClr>
            </a:pPr>
            <a:r>
              <a:rPr lang="en-US" altLang="zh-TW" dirty="0" smtClean="0">
                <a:latin typeface="Helvetica 55 Roman"/>
                <a:ea typeface="DFKai-SB" pitchFamily="65" charset="-120"/>
              </a:rPr>
              <a:t>	Via hole under the </a:t>
            </a:r>
            <a:r>
              <a:rPr lang="en-US" altLang="zh-TW" dirty="0" err="1" smtClean="0">
                <a:latin typeface="Helvetica 55 Roman"/>
                <a:ea typeface="DFKai-SB" pitchFamily="65" charset="-120"/>
              </a:rPr>
              <a:t>smt</a:t>
            </a:r>
            <a:r>
              <a:rPr lang="en-US" altLang="zh-TW" dirty="0" smtClean="0">
                <a:latin typeface="Helvetica 55 Roman"/>
                <a:ea typeface="DFKai-SB" pitchFamily="65" charset="-120"/>
              </a:rPr>
              <a:t> component body ,need to confirm this PCB </a:t>
            </a:r>
            <a:r>
              <a:rPr lang="en-US" altLang="zh-CN" dirty="0" smtClean="0"/>
              <a:t>whether through wave soldering process ,</a:t>
            </a:r>
            <a:r>
              <a:rPr lang="en-US" altLang="zh-TW" dirty="0" smtClean="0">
                <a:latin typeface="Helvetica 55 Roman"/>
                <a:ea typeface="DFKai-SB" pitchFamily="65" charset="-120"/>
              </a:rPr>
              <a:t>if so,</a:t>
            </a:r>
            <a:r>
              <a:rPr lang="zh-TW" altLang="en-US" dirty="0" smtClean="0">
                <a:latin typeface="Helvetica 55 Roman"/>
                <a:ea typeface="DFKai-SB" pitchFamily="65" charset="-120"/>
              </a:rPr>
              <a:t> </a:t>
            </a:r>
            <a:r>
              <a:rPr lang="en-US" altLang="zh-TW" dirty="0" smtClean="0">
                <a:latin typeface="Helvetica 55 Roman"/>
                <a:ea typeface="DFKai-SB" pitchFamily="65" charset="-120"/>
              </a:rPr>
              <a:t>need to blind and buried via hole. </a:t>
            </a:r>
            <a:r>
              <a:rPr lang="en-US" altLang="zh-CN" dirty="0" smtClean="0"/>
              <a:t>Otherwise, there will be the risk of overflow from the hole of Via solder. </a:t>
            </a:r>
            <a:endParaRPr lang="en-US" altLang="zh-TW" dirty="0" smtClean="0">
              <a:solidFill>
                <a:srgbClr val="00506E"/>
              </a:solidFill>
              <a:latin typeface="Helvetica 55 Roman"/>
              <a:ea typeface="DFKai-SB" pitchFamily="65" charset="-120"/>
            </a:endParaRPr>
          </a:p>
          <a:p>
            <a:pPr marL="1104900" lvl="1" indent="-533400">
              <a:spcBef>
                <a:spcPct val="20000"/>
              </a:spcBef>
            </a:pPr>
            <a:r>
              <a:rPr lang="en-US" altLang="zh-TW" dirty="0" smtClean="0">
                <a:latin typeface="Helvetica 55 Roman"/>
                <a:ea typeface="DFKai-SB" pitchFamily="65" charset="-120"/>
              </a:rPr>
              <a:t>(</a:t>
            </a:r>
            <a:r>
              <a:rPr lang="en-US" altLang="zh-TW" dirty="0">
                <a:latin typeface="Helvetica 55 Roman"/>
                <a:ea typeface="DFKai-SB" pitchFamily="65" charset="-120"/>
              </a:rPr>
              <a:t>1) </a:t>
            </a:r>
            <a:r>
              <a:rPr lang="en-US" altLang="zh-TW" dirty="0" smtClean="0">
                <a:latin typeface="Helvetica 55 Roman"/>
                <a:ea typeface="DFKai-SB" pitchFamily="65" charset="-120"/>
              </a:rPr>
              <a:t>The normal</a:t>
            </a:r>
            <a:r>
              <a:rPr lang="zh-TW" altLang="en-US" dirty="0" smtClean="0">
                <a:latin typeface="Helvetica 55 Roman"/>
                <a:ea typeface="DFKai-SB" pitchFamily="65" charset="-120"/>
              </a:rPr>
              <a:t> </a:t>
            </a:r>
            <a:r>
              <a:rPr lang="en-US" altLang="zh-TW" dirty="0">
                <a:latin typeface="Helvetica 55 Roman"/>
                <a:ea typeface="DFKai-SB" pitchFamily="65" charset="-120"/>
              </a:rPr>
              <a:t>PAD layout </a:t>
            </a:r>
            <a:r>
              <a:rPr lang="en-US" altLang="zh-TW" dirty="0" smtClean="0">
                <a:latin typeface="Helvetica 55 Roman"/>
                <a:ea typeface="DFKai-SB" pitchFamily="65" charset="-120"/>
              </a:rPr>
              <a:t>(Within the PAD pins )</a:t>
            </a:r>
            <a:endParaRPr lang="en-US" altLang="zh-TW" dirty="0">
              <a:latin typeface="Helvetica 55 Roman"/>
              <a:ea typeface="DFKai-SB" pitchFamily="65" charset="-120"/>
            </a:endParaRPr>
          </a:p>
          <a:p>
            <a:pPr marL="1104900" lvl="1" indent="-533400">
              <a:spcBef>
                <a:spcPct val="20000"/>
              </a:spcBef>
            </a:pPr>
            <a:r>
              <a:rPr lang="en-US" altLang="zh-TW" dirty="0" smtClean="0">
                <a:latin typeface="Helvetica 55 Roman"/>
                <a:ea typeface="DFKai-SB" pitchFamily="65" charset="-120"/>
              </a:rPr>
              <a:t> ‧ Inner band area</a:t>
            </a:r>
            <a:r>
              <a:rPr lang="zh-TW" altLang="en-US" dirty="0" smtClean="0">
                <a:latin typeface="Helvetica 55 Roman"/>
                <a:ea typeface="DFKai-SB" pitchFamily="65" charset="-120"/>
              </a:rPr>
              <a:t> </a:t>
            </a:r>
            <a:r>
              <a:rPr lang="en-US" altLang="zh-TW" dirty="0" smtClean="0">
                <a:latin typeface="Helvetica 55 Roman"/>
                <a:ea typeface="DFKai-SB" pitchFamily="65" charset="-120"/>
              </a:rPr>
              <a:t>(10mil) Via Hole can not be placed.</a:t>
            </a:r>
          </a:p>
          <a:p>
            <a:pPr marL="1104900" lvl="1" indent="-533400">
              <a:spcBef>
                <a:spcPct val="20000"/>
              </a:spcBef>
            </a:pPr>
            <a:r>
              <a:rPr lang="zh-TW" altLang="en-US" dirty="0">
                <a:latin typeface="Helvetica 55 Roman"/>
                <a:ea typeface="DFKai-SB" pitchFamily="65" charset="-120"/>
              </a:rPr>
              <a:t> </a:t>
            </a:r>
            <a:r>
              <a:rPr lang="en-US" altLang="zh-TW" dirty="0" smtClean="0">
                <a:latin typeface="Helvetica 55 Roman"/>
                <a:ea typeface="DFKai-SB" pitchFamily="65" charset="-120"/>
              </a:rPr>
              <a:t>‧ outline band area(10mil</a:t>
            </a:r>
            <a:r>
              <a:rPr lang="en-US" altLang="zh-TW" dirty="0">
                <a:latin typeface="Helvetica 55 Roman"/>
                <a:ea typeface="DFKai-SB" pitchFamily="65" charset="-120"/>
              </a:rPr>
              <a:t>) </a:t>
            </a:r>
            <a:r>
              <a:rPr lang="en-US" altLang="zh-TW" dirty="0" smtClean="0">
                <a:latin typeface="Helvetica 55 Roman"/>
                <a:ea typeface="DFKai-SB" pitchFamily="65" charset="-120"/>
              </a:rPr>
              <a:t>,Via Hole can not be placed.</a:t>
            </a:r>
            <a:endParaRPr lang="en-US" altLang="zh-TW" dirty="0">
              <a:latin typeface="Helvetica 55 Roman"/>
              <a:ea typeface="DFKai-SB" pitchFamily="65" charset="-120"/>
            </a:endParaRPr>
          </a:p>
          <a:p>
            <a:pPr marL="1104900" lvl="1" indent="-533400">
              <a:spcBef>
                <a:spcPct val="20000"/>
              </a:spcBef>
            </a:pPr>
            <a:endParaRPr lang="en-US" altLang="zh-TW" dirty="0">
              <a:solidFill>
                <a:srgbClr val="00506E"/>
              </a:solidFill>
              <a:latin typeface="Helvetica 55 Roman"/>
              <a:ea typeface="DFKai-SB" pitchFamily="65" charset="-12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246884"/>
            <a:ext cx="57912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67544" y="870620"/>
            <a:ext cx="8118475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72" tIns="50786" rIns="101572" bIns="50786"/>
          <a:lstStyle/>
          <a:p>
            <a:pPr marL="571500" indent="-5715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l"/>
            </a:pPr>
            <a:r>
              <a:rPr lang="en-US" altLang="zh-TW" sz="2000" dirty="0" smtClean="0">
                <a:latin typeface="Helvetica 55 Roman"/>
                <a:ea typeface="DFKai-SB" pitchFamily="65" charset="-120"/>
              </a:rPr>
              <a:t>Via hole under the component body</a:t>
            </a:r>
          </a:p>
          <a:p>
            <a:pPr marL="571500" lvl="1">
              <a:spcBef>
                <a:spcPct val="20000"/>
              </a:spcBef>
            </a:pPr>
            <a:r>
              <a:rPr lang="en-US" altLang="zh-TW" dirty="0" smtClean="0">
                <a:latin typeface="Helvetica 55 Roman"/>
                <a:ea typeface="DFKai-SB" pitchFamily="65" charset="-120"/>
              </a:rPr>
              <a:t>(2) Un-normal  PAD </a:t>
            </a:r>
            <a:r>
              <a:rPr lang="en-US" altLang="zh-TW" dirty="0">
                <a:latin typeface="Helvetica 55 Roman"/>
                <a:ea typeface="DFKai-SB" pitchFamily="65" charset="-120"/>
              </a:rPr>
              <a:t>layout ( </a:t>
            </a:r>
            <a:r>
              <a:rPr lang="en-US" altLang="zh-TW" dirty="0" smtClean="0">
                <a:latin typeface="Helvetica 55 Roman"/>
                <a:ea typeface="DFKai-SB" pitchFamily="65" charset="-120"/>
              </a:rPr>
              <a:t>the pin of the component over the PAD </a:t>
            </a:r>
            <a:r>
              <a:rPr lang="en-US" altLang="zh-TW" dirty="0">
                <a:latin typeface="Helvetica 55 Roman"/>
                <a:ea typeface="DFKai-SB" pitchFamily="65" charset="-120"/>
              </a:rPr>
              <a:t>)</a:t>
            </a:r>
          </a:p>
          <a:p>
            <a:pPr marL="571500" lvl="1">
              <a:spcBef>
                <a:spcPct val="20000"/>
              </a:spcBef>
            </a:pPr>
            <a:r>
              <a:rPr lang="en-US" altLang="zh-TW" dirty="0" smtClean="0">
                <a:latin typeface="Helvetica 55 Roman"/>
                <a:ea typeface="DFKai-SB" pitchFamily="65" charset="-120"/>
              </a:rPr>
              <a:t>‧inner band area (A </a:t>
            </a:r>
            <a:r>
              <a:rPr lang="en-US" altLang="zh-TW" dirty="0">
                <a:latin typeface="Helvetica 55 Roman"/>
                <a:ea typeface="DFKai-SB" pitchFamily="65" charset="-120"/>
              </a:rPr>
              <a:t>+ 10mil ) </a:t>
            </a:r>
            <a:r>
              <a:rPr lang="en-US" altLang="zh-TW" dirty="0" smtClean="0">
                <a:latin typeface="Helvetica 55 Roman"/>
                <a:ea typeface="DFKai-SB" pitchFamily="65" charset="-120"/>
              </a:rPr>
              <a:t>Via </a:t>
            </a:r>
            <a:r>
              <a:rPr lang="en-US" altLang="zh-TW" dirty="0">
                <a:latin typeface="Helvetica 55 Roman"/>
                <a:ea typeface="DFKai-SB" pitchFamily="65" charset="-120"/>
              </a:rPr>
              <a:t>Hole </a:t>
            </a:r>
            <a:r>
              <a:rPr lang="en-US" altLang="zh-TW" dirty="0" smtClean="0">
                <a:latin typeface="Helvetica 55 Roman"/>
                <a:ea typeface="DFKai-SB" pitchFamily="65" charset="-120"/>
              </a:rPr>
              <a:t>can not be placed</a:t>
            </a:r>
            <a:endParaRPr lang="en-US" altLang="zh-TW" dirty="0">
              <a:latin typeface="Helvetica 55 Roman"/>
              <a:ea typeface="DFKai-SB" pitchFamily="65" charset="-120"/>
            </a:endParaRPr>
          </a:p>
          <a:p>
            <a:pPr marL="571500" lvl="1">
              <a:spcBef>
                <a:spcPct val="20000"/>
              </a:spcBef>
            </a:pPr>
            <a:r>
              <a:rPr lang="en-US" altLang="zh-TW" dirty="0" smtClean="0">
                <a:latin typeface="Helvetica 55 Roman"/>
                <a:ea typeface="DFKai-SB" pitchFamily="65" charset="-120"/>
              </a:rPr>
              <a:t>‧outline band area</a:t>
            </a:r>
            <a:r>
              <a:rPr lang="zh-TW" altLang="en-US" dirty="0" smtClean="0">
                <a:latin typeface="Helvetica 55 Roman"/>
                <a:ea typeface="DFKai-SB" pitchFamily="65" charset="-120"/>
              </a:rPr>
              <a:t> </a:t>
            </a:r>
            <a:r>
              <a:rPr lang="en-US" altLang="zh-TW" dirty="0">
                <a:latin typeface="Helvetica 55 Roman"/>
                <a:ea typeface="DFKai-SB" pitchFamily="65" charset="-120"/>
              </a:rPr>
              <a:t>(10mil ) </a:t>
            </a:r>
            <a:r>
              <a:rPr lang="en-US" altLang="zh-TW" dirty="0" smtClean="0">
                <a:latin typeface="Helvetica 55 Roman"/>
                <a:ea typeface="DFKai-SB" pitchFamily="65" charset="-120"/>
              </a:rPr>
              <a:t>Via </a:t>
            </a:r>
            <a:r>
              <a:rPr lang="en-US" altLang="zh-TW" dirty="0">
                <a:latin typeface="Helvetica 55 Roman"/>
                <a:ea typeface="DFKai-SB" pitchFamily="65" charset="-120"/>
              </a:rPr>
              <a:t>Hole </a:t>
            </a:r>
            <a:r>
              <a:rPr lang="en-US" altLang="zh-TW" dirty="0" smtClean="0">
                <a:latin typeface="Helvetica 55 Roman"/>
                <a:ea typeface="DFKai-SB" pitchFamily="65" charset="-120"/>
              </a:rPr>
              <a:t>can not be placed</a:t>
            </a:r>
            <a:endParaRPr lang="en-US" altLang="zh-TW" dirty="0">
              <a:latin typeface="Helvetica 55 Roman"/>
              <a:ea typeface="DFKai-SB" pitchFamily="65" charset="-12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166764"/>
            <a:ext cx="74866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67544" y="366564"/>
            <a:ext cx="8120062" cy="438572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altLang="zh-TW" sz="2200" dirty="0" smtClean="0">
                <a:ea typeface="DFKai-SB" pitchFamily="65" charset="-120"/>
              </a:rPr>
              <a:t>Through-hole(Via)design</a:t>
            </a:r>
            <a:endParaRPr lang="en-US" altLang="zh-CN" sz="2200" dirty="0" smtClean="0"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0"/>
            <a:ext cx="8120062" cy="725276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ea typeface="DFKai-SB" pitchFamily="65" charset="-120"/>
                <a:cs typeface="Arial" pitchFamily="34" charset="0"/>
              </a:rPr>
              <a:t>Purpose</a:t>
            </a:r>
            <a:endParaRPr lang="en-US" altLang="zh-CN" sz="3600" b="1" dirty="0">
              <a:solidFill>
                <a:schemeClr val="tx1"/>
              </a:solidFill>
              <a:latin typeface="Times New Roman" pitchFamily="18" charset="0"/>
              <a:ea typeface="DFKai-SB" pitchFamily="65" charset="-120"/>
              <a:cs typeface="Arial" pitchFamily="34" charset="0"/>
            </a:endParaRP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870620"/>
            <a:ext cx="8120062" cy="2016224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50000"/>
              </a:spcBef>
              <a:buClr>
                <a:srgbClr val="FFC000"/>
              </a:buClr>
              <a:buSzPct val="100000"/>
              <a:buFont typeface="Wingdings" pitchFamily="2" charset="2"/>
              <a:buChar char="l"/>
            </a:pPr>
            <a:r>
              <a:rPr lang="en-US" altLang="zh-CN" sz="1800" b="1" dirty="0" smtClean="0"/>
              <a:t>Based on the requirements of production process , In the layout and circuit board design process , There is a standard to follow , To achieve high efficiency in the production of assembly , Easy assembly, low cost, and high quality target. </a:t>
            </a:r>
          </a:p>
          <a:p>
            <a:pPr>
              <a:spcBef>
                <a:spcPct val="50000"/>
              </a:spcBef>
              <a:buClr>
                <a:srgbClr val="FFC000"/>
              </a:buClr>
              <a:buSzPct val="100000"/>
              <a:buFont typeface="Wingdings" pitchFamily="2" charset="2"/>
              <a:buChar char="l"/>
            </a:pPr>
            <a:r>
              <a:rPr lang="en-US" altLang="zh-CN" sz="1800" b="1" dirty="0" smtClean="0"/>
              <a:t>The content is only applicable to the related database, some are for reference only .</a:t>
            </a:r>
            <a:endParaRPr lang="zh-TW" altLang="en-US" sz="18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366564"/>
            <a:ext cx="3384376" cy="438572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altLang="zh-CN" sz="2200" b="1" kern="1200" dirty="0" smtClean="0">
                <a:solidFill>
                  <a:schemeClr val="tx1"/>
                </a:solidFill>
                <a:latin typeface="Tahoma" pitchFamily="34" charset="0"/>
                <a:ea typeface="DFKai-SB" pitchFamily="65" charset="-120"/>
                <a:cs typeface="+mn-cs"/>
              </a:rPr>
              <a:t>Trace design</a:t>
            </a:r>
          </a:p>
        </p:txBody>
      </p:sp>
      <p:sp>
        <p:nvSpPr>
          <p:cNvPr id="482307" name="Rectangle 7"/>
          <p:cNvSpPr>
            <a:spLocks noChangeArrowheads="1"/>
          </p:cNvSpPr>
          <p:nvPr/>
        </p:nvSpPr>
        <p:spPr bwMode="auto">
          <a:xfrm>
            <a:off x="539552" y="870620"/>
            <a:ext cx="8118475" cy="308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72" tIns="50786" rIns="101572" bIns="50786"/>
          <a:lstStyle/>
          <a:p>
            <a:pPr marL="571500" indent="-5715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l"/>
            </a:pPr>
            <a:r>
              <a:rPr lang="en-US" altLang="zh-TW" sz="2000" dirty="0">
                <a:latin typeface="Helvetica 55 Roman"/>
                <a:ea typeface="DFKai-SB" pitchFamily="65" charset="-120"/>
              </a:rPr>
              <a:t>Power </a:t>
            </a:r>
            <a:r>
              <a:rPr lang="en-US" altLang="zh-TW" sz="2000" dirty="0" smtClean="0">
                <a:latin typeface="Helvetica 55 Roman"/>
                <a:ea typeface="DFKai-SB" pitchFamily="65" charset="-120"/>
              </a:rPr>
              <a:t>Trace to strengthen</a:t>
            </a:r>
            <a:endParaRPr lang="zh-TW" altLang="en-US" sz="2000" dirty="0">
              <a:latin typeface="Helvetica 55 Roman"/>
              <a:ea typeface="DFKai-SB" pitchFamily="65" charset="-120"/>
            </a:endParaRPr>
          </a:p>
          <a:p>
            <a:pPr marL="1104900" lvl="1" indent="-5334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l"/>
            </a:pPr>
            <a:r>
              <a:rPr lang="en-US" altLang="zh-TW" dirty="0" smtClean="0">
                <a:latin typeface="Helvetica 55 Roman"/>
                <a:ea typeface="DFKai-SB" pitchFamily="65" charset="-120"/>
              </a:rPr>
              <a:t>PAD/Via </a:t>
            </a:r>
            <a:r>
              <a:rPr lang="en-US" altLang="zh-TW" dirty="0">
                <a:latin typeface="Helvetica 55 Roman"/>
                <a:ea typeface="DFKai-SB" pitchFamily="65" charset="-120"/>
              </a:rPr>
              <a:t>hole </a:t>
            </a:r>
            <a:r>
              <a:rPr lang="zh-TW" altLang="en-US" dirty="0" smtClean="0">
                <a:latin typeface="Helvetica 55 Roman"/>
                <a:ea typeface="DFKai-SB" pitchFamily="65" charset="-120"/>
              </a:rPr>
              <a:t> </a:t>
            </a:r>
            <a:r>
              <a:rPr lang="en-US" altLang="zh-TW" dirty="0" smtClean="0">
                <a:latin typeface="Helvetica 55 Roman"/>
                <a:ea typeface="DFKai-SB" pitchFamily="65" charset="-120"/>
              </a:rPr>
              <a:t>with</a:t>
            </a:r>
            <a:r>
              <a:rPr lang="zh-TW" altLang="en-US" dirty="0" smtClean="0">
                <a:latin typeface="Helvetica 55 Roman"/>
                <a:ea typeface="DFKai-SB" pitchFamily="65" charset="-120"/>
              </a:rPr>
              <a:t> </a:t>
            </a:r>
            <a:r>
              <a:rPr lang="en-US" altLang="zh-TW" dirty="0">
                <a:latin typeface="Helvetica 55 Roman"/>
                <a:ea typeface="DFKai-SB" pitchFamily="65" charset="-120"/>
              </a:rPr>
              <a:t>Trace </a:t>
            </a:r>
            <a:r>
              <a:rPr lang="en-US" altLang="zh-TW" dirty="0" smtClean="0">
                <a:latin typeface="Helvetica 55 Roman"/>
                <a:ea typeface="DFKai-SB" pitchFamily="65" charset="-120"/>
              </a:rPr>
              <a:t>to junction need to strengthen</a:t>
            </a:r>
            <a:r>
              <a:rPr lang="zh-TW" altLang="en-US" dirty="0" smtClean="0">
                <a:latin typeface="Helvetica 55 Roman"/>
                <a:ea typeface="DFKai-SB" pitchFamily="65" charset="-120"/>
              </a:rPr>
              <a:t>，</a:t>
            </a:r>
            <a:r>
              <a:rPr lang="en-US" altLang="zh-TW" dirty="0" smtClean="0">
                <a:latin typeface="Helvetica 55 Roman"/>
                <a:ea typeface="DFKai-SB" pitchFamily="65" charset="-120"/>
              </a:rPr>
              <a:t>the general way (Power </a:t>
            </a:r>
            <a:r>
              <a:rPr lang="en-US" altLang="zh-TW" dirty="0">
                <a:latin typeface="Helvetica 55 Roman"/>
                <a:ea typeface="DFKai-SB" pitchFamily="65" charset="-120"/>
              </a:rPr>
              <a:t>Trace</a:t>
            </a:r>
            <a:r>
              <a:rPr lang="zh-TW" altLang="en-US" dirty="0" smtClean="0">
                <a:latin typeface="Helvetica 55 Roman"/>
                <a:ea typeface="DFKai-SB" pitchFamily="65" charset="-120"/>
              </a:rPr>
              <a:t>，</a:t>
            </a:r>
            <a:r>
              <a:rPr lang="en-US" altLang="zh-TW" dirty="0" smtClean="0">
                <a:latin typeface="Helvetica 55 Roman"/>
                <a:ea typeface="DFKai-SB" pitchFamily="65" charset="-120"/>
              </a:rPr>
              <a:t>the rest of type refer to Tear drop design)</a:t>
            </a:r>
            <a:endParaRPr lang="zh-TW" altLang="en-US" dirty="0">
              <a:latin typeface="Helvetica 55 Roman"/>
              <a:ea typeface="DFKai-SB" pitchFamily="65" charset="-120"/>
            </a:endParaRPr>
          </a:p>
        </p:txBody>
      </p:sp>
      <p:pic>
        <p:nvPicPr>
          <p:cNvPr id="48230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38772"/>
            <a:ext cx="5544616" cy="276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294556"/>
            <a:ext cx="8120062" cy="438572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altLang="zh-TW" sz="2200" b="1" kern="1200" dirty="0" smtClean="0">
                <a:solidFill>
                  <a:schemeClr val="tx1"/>
                </a:solidFill>
                <a:latin typeface="Tahoma" pitchFamily="34" charset="0"/>
                <a:ea typeface="DFKai-SB" pitchFamily="65" charset="-120"/>
                <a:cs typeface="+mn-cs"/>
              </a:rPr>
              <a:t>Trace design</a:t>
            </a:r>
            <a:endParaRPr lang="en-US" altLang="zh-CN" sz="2200" b="1" kern="1200" dirty="0" smtClean="0">
              <a:solidFill>
                <a:schemeClr val="tx1"/>
              </a:solidFill>
              <a:latin typeface="Tahoma" pitchFamily="34" charset="0"/>
              <a:ea typeface="DFKai-SB" pitchFamily="65" charset="-120"/>
              <a:cs typeface="+mn-cs"/>
            </a:endParaRPr>
          </a:p>
        </p:txBody>
      </p:sp>
      <p:sp>
        <p:nvSpPr>
          <p:cNvPr id="483331" name="Rectangle 7"/>
          <p:cNvSpPr>
            <a:spLocks noChangeArrowheads="1"/>
          </p:cNvSpPr>
          <p:nvPr/>
        </p:nvSpPr>
        <p:spPr bwMode="auto">
          <a:xfrm>
            <a:off x="467544" y="798612"/>
            <a:ext cx="8118475" cy="308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72" tIns="50786" rIns="101572" bIns="50786"/>
          <a:lstStyle/>
          <a:p>
            <a:pPr marL="571500" indent="-5715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l"/>
            </a:pPr>
            <a:r>
              <a:rPr lang="en-US" altLang="zh-TW" sz="2000" dirty="0" smtClean="0">
                <a:latin typeface="Helvetica 55 Roman"/>
                <a:ea typeface="DFKai-SB" pitchFamily="65" charset="-120"/>
              </a:rPr>
              <a:t>Add tear drop </a:t>
            </a:r>
            <a:endParaRPr lang="zh-TW" altLang="en-US" sz="2000" dirty="0">
              <a:latin typeface="Helvetica 55 Roman"/>
              <a:ea typeface="DFKai-SB" pitchFamily="65" charset="-120"/>
            </a:endParaRPr>
          </a:p>
          <a:p>
            <a:pPr marL="1104900" lvl="1" indent="-5334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l"/>
            </a:pPr>
            <a:r>
              <a:rPr lang="en-US" altLang="zh-TW" dirty="0" smtClean="0">
                <a:latin typeface="Helvetica 55 Roman"/>
                <a:ea typeface="DFKai-SB" pitchFamily="65" charset="-120"/>
              </a:rPr>
              <a:t>In the outer trace add tear drop  as below icon:</a:t>
            </a:r>
            <a:endParaRPr lang="zh-TW" altLang="en-US" dirty="0">
              <a:latin typeface="Helvetica 55 Roman"/>
              <a:ea typeface="DFKai-SB" pitchFamily="65" charset="-120"/>
            </a:endParaRPr>
          </a:p>
          <a:p>
            <a:pPr marL="1104900" lvl="1" indent="-5334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l"/>
            </a:pPr>
            <a:r>
              <a:rPr lang="en-US" altLang="zh-TW" dirty="0">
                <a:latin typeface="Helvetica 55 Roman"/>
                <a:ea typeface="DFKai-SB" pitchFamily="65" charset="-120"/>
              </a:rPr>
              <a:t>(1) </a:t>
            </a:r>
            <a:r>
              <a:rPr lang="en-US" altLang="zh-TW" dirty="0" smtClean="0">
                <a:latin typeface="Helvetica 55 Roman"/>
                <a:ea typeface="DFKai-SB" pitchFamily="65" charset="-120"/>
              </a:rPr>
              <a:t>When the line width is less than 8 mil ,In pad and trace junction with width of 8 mil and length of 6 mil trace .</a:t>
            </a:r>
            <a:endParaRPr lang="en-US" altLang="zh-TW" dirty="0">
              <a:latin typeface="Helvetica 55 Roman"/>
              <a:ea typeface="DFKai-SB" pitchFamily="65" charset="-120"/>
            </a:endParaRPr>
          </a:p>
          <a:p>
            <a:pPr marL="1104900" lvl="1" indent="-5334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l"/>
            </a:pPr>
            <a:r>
              <a:rPr lang="en-US" altLang="zh-TW" dirty="0">
                <a:latin typeface="Helvetica 55 Roman"/>
                <a:ea typeface="DFKai-SB" pitchFamily="65" charset="-120"/>
              </a:rPr>
              <a:t>(2) </a:t>
            </a:r>
            <a:r>
              <a:rPr lang="en-US" altLang="zh-TW" dirty="0" smtClean="0">
                <a:latin typeface="Helvetica 55 Roman"/>
                <a:ea typeface="DFKai-SB" pitchFamily="65" charset="-120"/>
              </a:rPr>
              <a:t>When the line width is more than 8min,do not add Tear Drop</a:t>
            </a:r>
            <a:endParaRPr lang="zh-TW" altLang="en-US" dirty="0">
              <a:latin typeface="Helvetica 55 Roman"/>
              <a:ea typeface="DFKai-SB" pitchFamily="65" charset="-120"/>
            </a:endParaRPr>
          </a:p>
          <a:p>
            <a:pPr marL="1104900" lvl="1" indent="-5334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l"/>
            </a:pPr>
            <a:r>
              <a:rPr lang="en-US" altLang="zh-TW" dirty="0">
                <a:latin typeface="Helvetica 55 Roman"/>
                <a:ea typeface="DFKai-SB" pitchFamily="65" charset="-120"/>
              </a:rPr>
              <a:t>(3) </a:t>
            </a:r>
            <a:r>
              <a:rPr lang="en-US" altLang="zh-TW" dirty="0" smtClean="0">
                <a:latin typeface="Helvetica 55 Roman"/>
                <a:ea typeface="DFKai-SB" pitchFamily="65" charset="-120"/>
              </a:rPr>
              <a:t>If the distance is not enough to add a Tear Drop, can be ignored. </a:t>
            </a:r>
            <a:endParaRPr lang="zh-TW" altLang="en-US" dirty="0">
              <a:latin typeface="Helvetica 55 Roman"/>
              <a:ea typeface="DFKai-SB" pitchFamily="65" charset="-120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943" y="3534916"/>
            <a:ext cx="6448425" cy="142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5119092"/>
            <a:ext cx="1352550" cy="40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9810" y="5119092"/>
            <a:ext cx="1352550" cy="39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294556"/>
            <a:ext cx="8120062" cy="438572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altLang="zh-TW" sz="2200" b="1" kern="1200" dirty="0" smtClean="0">
                <a:solidFill>
                  <a:schemeClr val="tx1"/>
                </a:solidFill>
                <a:latin typeface="Tahoma" pitchFamily="34" charset="0"/>
                <a:ea typeface="DFKai-SB" pitchFamily="65" charset="-120"/>
                <a:cs typeface="+mn-cs"/>
              </a:rPr>
              <a:t>Trace design</a:t>
            </a:r>
            <a:endParaRPr lang="en-US" altLang="zh-CN" sz="2200" b="1" kern="1200" dirty="0" smtClean="0">
              <a:solidFill>
                <a:schemeClr val="tx1"/>
              </a:solidFill>
              <a:latin typeface="Tahoma" pitchFamily="34" charset="0"/>
              <a:ea typeface="DFKai-SB" pitchFamily="65" charset="-120"/>
              <a:cs typeface="+mn-cs"/>
            </a:endParaRPr>
          </a:p>
        </p:txBody>
      </p:sp>
      <p:sp>
        <p:nvSpPr>
          <p:cNvPr id="483331" name="Rectangle 7"/>
          <p:cNvSpPr>
            <a:spLocks noChangeArrowheads="1"/>
          </p:cNvSpPr>
          <p:nvPr/>
        </p:nvSpPr>
        <p:spPr bwMode="auto">
          <a:xfrm>
            <a:off x="467544" y="798612"/>
            <a:ext cx="8118475" cy="308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72" tIns="50786" rIns="101572" bIns="50786"/>
          <a:lstStyle/>
          <a:p>
            <a:pPr marL="571500" indent="-571500">
              <a:spcBef>
                <a:spcPct val="20000"/>
              </a:spcBef>
              <a:buFont typeface="Wingdings" pitchFamily="2" charset="2"/>
              <a:buChar char="§"/>
            </a:pPr>
            <a:endParaRPr lang="zh-TW" altLang="en-US" sz="2000" dirty="0">
              <a:latin typeface="Helvetica 55 Roman"/>
              <a:ea typeface="DFKai-SB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3568" y="1518692"/>
            <a:ext cx="38164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l"/>
            </a:pPr>
            <a:r>
              <a:rPr lang="en-US" altLang="zh-CN" dirty="0" smtClean="0"/>
              <a:t> Keep  symmetric trace design </a:t>
            </a:r>
            <a:endParaRPr lang="zh-CN" altLang="en-US" dirty="0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auto">
          <a:xfrm>
            <a:off x="4005461" y="2454796"/>
            <a:ext cx="438150" cy="5143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2" name="Line 28"/>
          <p:cNvSpPr>
            <a:spLocks noChangeShapeType="1"/>
          </p:cNvSpPr>
          <p:nvPr/>
        </p:nvSpPr>
        <p:spPr bwMode="auto">
          <a:xfrm flipV="1">
            <a:off x="3995936" y="2382788"/>
            <a:ext cx="390525" cy="533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66" name="组合 65"/>
          <p:cNvGrpSpPr/>
          <p:nvPr/>
        </p:nvGrpSpPr>
        <p:grpSpPr>
          <a:xfrm>
            <a:off x="899592" y="1734716"/>
            <a:ext cx="4695825" cy="1782764"/>
            <a:chOff x="899592" y="1734716"/>
            <a:chExt cx="4695825" cy="1782764"/>
          </a:xfrm>
        </p:grpSpPr>
        <p:grpSp>
          <p:nvGrpSpPr>
            <p:cNvPr id="1028" name="Group 4"/>
            <p:cNvGrpSpPr>
              <a:grpSpLocks noChangeAspect="1"/>
            </p:cNvGrpSpPr>
            <p:nvPr/>
          </p:nvGrpSpPr>
          <p:grpSpPr bwMode="auto">
            <a:xfrm>
              <a:off x="899592" y="1734716"/>
              <a:ext cx="4695825" cy="1782764"/>
              <a:chOff x="2520" y="2681"/>
              <a:chExt cx="7395" cy="2807"/>
            </a:xfrm>
          </p:grpSpPr>
          <p:sp>
            <p:nvSpPr>
              <p:cNvPr id="1046" name="AutoShape 22"/>
              <p:cNvSpPr>
                <a:spLocks noChangeAspect="1" noChangeArrowheads="1" noTextEdit="1"/>
              </p:cNvSpPr>
              <p:nvPr/>
            </p:nvSpPr>
            <p:spPr bwMode="auto">
              <a:xfrm>
                <a:off x="2520" y="2681"/>
                <a:ext cx="7395" cy="2807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5" name="Rectangle 21"/>
              <p:cNvSpPr>
                <a:spLocks noChangeArrowheads="1"/>
              </p:cNvSpPr>
              <p:nvPr/>
            </p:nvSpPr>
            <p:spPr bwMode="auto">
              <a:xfrm>
                <a:off x="2639" y="2958"/>
                <a:ext cx="7004" cy="2385"/>
              </a:xfrm>
              <a:prstGeom prst="rect">
                <a:avLst/>
              </a:prstGeom>
              <a:solidFill>
                <a:srgbClr val="33996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4" name="Text Box 20"/>
              <p:cNvSpPr txBox="1">
                <a:spLocks noChangeArrowheads="1"/>
              </p:cNvSpPr>
              <p:nvPr/>
            </p:nvSpPr>
            <p:spPr bwMode="auto">
              <a:xfrm>
                <a:off x="3660" y="4867"/>
                <a:ext cx="1560" cy="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043" name="Text Box 19"/>
              <p:cNvSpPr txBox="1">
                <a:spLocks noChangeArrowheads="1"/>
              </p:cNvSpPr>
              <p:nvPr/>
            </p:nvSpPr>
            <p:spPr bwMode="auto">
              <a:xfrm>
                <a:off x="6376" y="4722"/>
                <a:ext cx="2495" cy="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altLang="zh-CN" sz="1800" b="0" dirty="0" smtClean="0">
                    <a:latin typeface="Arial" pitchFamily="34" charset="0"/>
                    <a:cs typeface="宋体" pitchFamily="2" charset="-122"/>
                  </a:rPr>
                  <a:t>asymmetric</a:t>
                </a:r>
                <a:endParaRPr kumimoji="0" 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042" name="Rectangle 18"/>
              <p:cNvSpPr>
                <a:spLocks noChangeArrowheads="1"/>
              </p:cNvSpPr>
              <p:nvPr/>
            </p:nvSpPr>
            <p:spPr bwMode="auto">
              <a:xfrm>
                <a:off x="2835" y="3888"/>
                <a:ext cx="900" cy="218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1" name="Rectangle 17"/>
              <p:cNvSpPr>
                <a:spLocks noChangeArrowheads="1"/>
              </p:cNvSpPr>
              <p:nvPr/>
            </p:nvSpPr>
            <p:spPr bwMode="auto">
              <a:xfrm>
                <a:off x="3314" y="3701"/>
                <a:ext cx="706" cy="593"/>
              </a:xfrm>
              <a:prstGeom prst="rect">
                <a:avLst/>
              </a:prstGeom>
              <a:solidFill>
                <a:srgbClr val="FF6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0" name="Rectangle 16"/>
              <p:cNvSpPr>
                <a:spLocks noChangeArrowheads="1"/>
              </p:cNvSpPr>
              <p:nvPr/>
            </p:nvSpPr>
            <p:spPr bwMode="auto">
              <a:xfrm flipH="1">
                <a:off x="4965" y="3888"/>
                <a:ext cx="900" cy="218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9" name="Rectangle 15"/>
              <p:cNvSpPr>
                <a:spLocks noChangeArrowheads="1"/>
              </p:cNvSpPr>
              <p:nvPr/>
            </p:nvSpPr>
            <p:spPr bwMode="auto">
              <a:xfrm flipH="1">
                <a:off x="4680" y="3701"/>
                <a:ext cx="706" cy="593"/>
              </a:xfrm>
              <a:prstGeom prst="rect">
                <a:avLst/>
              </a:prstGeom>
              <a:solidFill>
                <a:srgbClr val="FF6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8" name="Rectangle 14"/>
              <p:cNvSpPr>
                <a:spLocks noChangeArrowheads="1"/>
              </p:cNvSpPr>
              <p:nvPr/>
            </p:nvSpPr>
            <p:spPr bwMode="auto">
              <a:xfrm>
                <a:off x="6090" y="3880"/>
                <a:ext cx="900" cy="218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7" name="Rectangle 13"/>
              <p:cNvSpPr>
                <a:spLocks noChangeArrowheads="1"/>
              </p:cNvSpPr>
              <p:nvPr/>
            </p:nvSpPr>
            <p:spPr bwMode="auto">
              <a:xfrm>
                <a:off x="6569" y="3693"/>
                <a:ext cx="706" cy="593"/>
              </a:xfrm>
              <a:prstGeom prst="rect">
                <a:avLst/>
              </a:prstGeom>
              <a:solidFill>
                <a:srgbClr val="FF6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6" name="Rectangle 12"/>
              <p:cNvSpPr>
                <a:spLocks noChangeArrowheads="1"/>
              </p:cNvSpPr>
              <p:nvPr/>
            </p:nvSpPr>
            <p:spPr bwMode="auto">
              <a:xfrm flipH="1">
                <a:off x="8220" y="3731"/>
                <a:ext cx="900" cy="487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5" name="Rectangle 11"/>
              <p:cNvSpPr>
                <a:spLocks noChangeArrowheads="1"/>
              </p:cNvSpPr>
              <p:nvPr/>
            </p:nvSpPr>
            <p:spPr bwMode="auto">
              <a:xfrm flipH="1">
                <a:off x="7935" y="3693"/>
                <a:ext cx="706" cy="593"/>
              </a:xfrm>
              <a:prstGeom prst="rect">
                <a:avLst/>
              </a:prstGeom>
              <a:solidFill>
                <a:srgbClr val="FF6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4" name="Rectangle 10"/>
              <p:cNvSpPr>
                <a:spLocks noChangeArrowheads="1"/>
              </p:cNvSpPr>
              <p:nvPr/>
            </p:nvSpPr>
            <p:spPr bwMode="auto">
              <a:xfrm>
                <a:off x="3179" y="3506"/>
                <a:ext cx="2326" cy="915"/>
              </a:xfrm>
              <a:prstGeom prst="rect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3" name="Rectangle 9"/>
              <p:cNvSpPr>
                <a:spLocks noChangeArrowheads="1"/>
              </p:cNvSpPr>
              <p:nvPr/>
            </p:nvSpPr>
            <p:spPr bwMode="auto">
              <a:xfrm>
                <a:off x="6434" y="3506"/>
                <a:ext cx="2326" cy="915"/>
              </a:xfrm>
              <a:prstGeom prst="rect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2" name="Line 8"/>
              <p:cNvSpPr>
                <a:spLocks noChangeShapeType="1"/>
              </p:cNvSpPr>
              <p:nvPr/>
            </p:nvSpPr>
            <p:spPr bwMode="auto">
              <a:xfrm>
                <a:off x="3015" y="4026"/>
                <a:ext cx="914" cy="9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1" name="Line 7"/>
              <p:cNvSpPr>
                <a:spLocks noChangeShapeType="1"/>
              </p:cNvSpPr>
              <p:nvPr/>
            </p:nvSpPr>
            <p:spPr bwMode="auto">
              <a:xfrm flipH="1">
                <a:off x="4695" y="3980"/>
                <a:ext cx="960" cy="9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0" name="Line 6"/>
              <p:cNvSpPr>
                <a:spLocks noChangeShapeType="1"/>
              </p:cNvSpPr>
              <p:nvPr/>
            </p:nvSpPr>
            <p:spPr bwMode="auto">
              <a:xfrm>
                <a:off x="6375" y="4008"/>
                <a:ext cx="808" cy="8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9" name="Line 5"/>
              <p:cNvSpPr>
                <a:spLocks noChangeShapeType="1"/>
              </p:cNvSpPr>
              <p:nvPr/>
            </p:nvSpPr>
            <p:spPr bwMode="auto">
              <a:xfrm flipH="1">
                <a:off x="7935" y="3963"/>
                <a:ext cx="885" cy="88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1475656" y="3030860"/>
              <a:ext cx="111601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0" dirty="0" smtClean="0"/>
                <a:t>symmetric</a:t>
              </a:r>
              <a:endParaRPr lang="zh-CN" altLang="en-US" b="0" dirty="0"/>
            </a:p>
          </p:txBody>
        </p:sp>
      </p:grp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467544" y="868387"/>
            <a:ext cx="32181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Clr>
                <a:srgbClr val="FFC000"/>
              </a:buClr>
              <a:buFont typeface="Wingdings" pitchFamily="2" charset="2"/>
              <a:buChar char="l"/>
            </a:pPr>
            <a:r>
              <a:rPr lang="en-US" altLang="zh-CN" sz="2400" dirty="0" smtClean="0">
                <a:latin typeface="+mj-lt"/>
                <a:ea typeface="DFKai-SB" pitchFamily="65" charset="-120"/>
                <a:cs typeface="+mj-cs"/>
              </a:rPr>
              <a:t> Trace lead the way</a:t>
            </a:r>
          </a:p>
        </p:txBody>
      </p:sp>
      <p:sp>
        <p:nvSpPr>
          <p:cNvPr id="35" name="矩形 34"/>
          <p:cNvSpPr/>
          <p:nvPr/>
        </p:nvSpPr>
        <p:spPr>
          <a:xfrm>
            <a:off x="755576" y="3678932"/>
            <a:ext cx="37481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l"/>
            </a:pPr>
            <a:r>
              <a:rPr lang="en-US" altLang="zh-CN" dirty="0" smtClean="0"/>
              <a:t>Trace  from the center of the pad</a:t>
            </a:r>
            <a:endParaRPr lang="zh-CN" altLang="en-US" dirty="0"/>
          </a:p>
        </p:txBody>
      </p:sp>
      <p:grpSp>
        <p:nvGrpSpPr>
          <p:cNvPr id="58" name="组合 57"/>
          <p:cNvGrpSpPr/>
          <p:nvPr/>
        </p:nvGrpSpPr>
        <p:grpSpPr>
          <a:xfrm>
            <a:off x="899592" y="4182988"/>
            <a:ext cx="4938712" cy="1790700"/>
            <a:chOff x="1036638" y="4989513"/>
            <a:chExt cx="4938712" cy="1790700"/>
          </a:xfrm>
        </p:grpSpPr>
        <p:sp>
          <p:nvSpPr>
            <p:cNvPr id="1070" name="Rectangle 46"/>
            <p:cNvSpPr>
              <a:spLocks noChangeArrowheads="1"/>
            </p:cNvSpPr>
            <p:nvPr/>
          </p:nvSpPr>
          <p:spPr bwMode="auto">
            <a:xfrm>
              <a:off x="1036638" y="4989513"/>
              <a:ext cx="4938712" cy="1790700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4" name="Rectangle 30"/>
            <p:cNvSpPr>
              <a:spLocks noChangeArrowheads="1"/>
            </p:cNvSpPr>
            <p:nvPr/>
          </p:nvSpPr>
          <p:spPr bwMode="auto">
            <a:xfrm>
              <a:off x="1270000" y="6029325"/>
              <a:ext cx="219075" cy="75088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1330325" y="5410200"/>
              <a:ext cx="96838" cy="635000"/>
            </a:xfrm>
            <a:custGeom>
              <a:avLst/>
              <a:gdLst/>
              <a:ahLst/>
              <a:cxnLst>
                <a:cxn ang="0">
                  <a:pos x="0" y="1185"/>
                </a:cxn>
                <a:cxn ang="0">
                  <a:pos x="0" y="0"/>
                </a:cxn>
                <a:cxn ang="0">
                  <a:pos x="233" y="0"/>
                </a:cxn>
                <a:cxn ang="0">
                  <a:pos x="233" y="1200"/>
                </a:cxn>
              </a:cxnLst>
              <a:rect l="0" t="0" r="r" b="b"/>
              <a:pathLst>
                <a:path w="233" h="1200">
                  <a:moveTo>
                    <a:pt x="0" y="1185"/>
                  </a:moveTo>
                  <a:lnTo>
                    <a:pt x="0" y="0"/>
                  </a:lnTo>
                  <a:lnTo>
                    <a:pt x="233" y="0"/>
                  </a:lnTo>
                  <a:lnTo>
                    <a:pt x="233" y="1200"/>
                  </a:lnTo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6" name="Rectangle 32"/>
            <p:cNvSpPr>
              <a:spLocks noChangeArrowheads="1"/>
            </p:cNvSpPr>
            <p:nvPr/>
          </p:nvSpPr>
          <p:spPr bwMode="auto">
            <a:xfrm>
              <a:off x="1673225" y="6029325"/>
              <a:ext cx="219075" cy="75088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1733550" y="5410200"/>
              <a:ext cx="96838" cy="635000"/>
            </a:xfrm>
            <a:custGeom>
              <a:avLst/>
              <a:gdLst/>
              <a:ahLst/>
              <a:cxnLst>
                <a:cxn ang="0">
                  <a:pos x="0" y="1185"/>
                </a:cxn>
                <a:cxn ang="0">
                  <a:pos x="0" y="0"/>
                </a:cxn>
                <a:cxn ang="0">
                  <a:pos x="233" y="0"/>
                </a:cxn>
                <a:cxn ang="0">
                  <a:pos x="233" y="1200"/>
                </a:cxn>
              </a:cxnLst>
              <a:rect l="0" t="0" r="r" b="b"/>
              <a:pathLst>
                <a:path w="233" h="1200">
                  <a:moveTo>
                    <a:pt x="0" y="1185"/>
                  </a:moveTo>
                  <a:lnTo>
                    <a:pt x="0" y="0"/>
                  </a:lnTo>
                  <a:lnTo>
                    <a:pt x="233" y="0"/>
                  </a:lnTo>
                  <a:lnTo>
                    <a:pt x="233" y="1200"/>
                  </a:lnTo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" name="Rectangle 34"/>
            <p:cNvSpPr>
              <a:spLocks noChangeArrowheads="1"/>
            </p:cNvSpPr>
            <p:nvPr/>
          </p:nvSpPr>
          <p:spPr bwMode="auto">
            <a:xfrm>
              <a:off x="2076450" y="6029325"/>
              <a:ext cx="219075" cy="75088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136775" y="5410200"/>
              <a:ext cx="98425" cy="635000"/>
            </a:xfrm>
            <a:custGeom>
              <a:avLst/>
              <a:gdLst/>
              <a:ahLst/>
              <a:cxnLst>
                <a:cxn ang="0">
                  <a:pos x="0" y="1185"/>
                </a:cxn>
                <a:cxn ang="0">
                  <a:pos x="0" y="0"/>
                </a:cxn>
                <a:cxn ang="0">
                  <a:pos x="233" y="0"/>
                </a:cxn>
                <a:cxn ang="0">
                  <a:pos x="233" y="1200"/>
                </a:cxn>
              </a:cxnLst>
              <a:rect l="0" t="0" r="r" b="b"/>
              <a:pathLst>
                <a:path w="233" h="1200">
                  <a:moveTo>
                    <a:pt x="0" y="1185"/>
                  </a:moveTo>
                  <a:lnTo>
                    <a:pt x="0" y="0"/>
                  </a:lnTo>
                  <a:lnTo>
                    <a:pt x="233" y="0"/>
                  </a:lnTo>
                  <a:lnTo>
                    <a:pt x="233" y="1200"/>
                  </a:lnTo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" name="Rectangle 36"/>
            <p:cNvSpPr>
              <a:spLocks noChangeArrowheads="1"/>
            </p:cNvSpPr>
            <p:nvPr/>
          </p:nvSpPr>
          <p:spPr bwMode="auto">
            <a:xfrm>
              <a:off x="3883025" y="6029325"/>
              <a:ext cx="219075" cy="75088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3943350" y="5410200"/>
              <a:ext cx="98425" cy="635000"/>
            </a:xfrm>
            <a:custGeom>
              <a:avLst/>
              <a:gdLst/>
              <a:ahLst/>
              <a:cxnLst>
                <a:cxn ang="0">
                  <a:pos x="0" y="1185"/>
                </a:cxn>
                <a:cxn ang="0">
                  <a:pos x="0" y="0"/>
                </a:cxn>
                <a:cxn ang="0">
                  <a:pos x="233" y="0"/>
                </a:cxn>
                <a:cxn ang="0">
                  <a:pos x="233" y="1200"/>
                </a:cxn>
              </a:cxnLst>
              <a:rect l="0" t="0" r="r" b="b"/>
              <a:pathLst>
                <a:path w="233" h="1200">
                  <a:moveTo>
                    <a:pt x="0" y="1185"/>
                  </a:moveTo>
                  <a:lnTo>
                    <a:pt x="0" y="0"/>
                  </a:lnTo>
                  <a:lnTo>
                    <a:pt x="233" y="0"/>
                  </a:lnTo>
                  <a:lnTo>
                    <a:pt x="233" y="1200"/>
                  </a:lnTo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" name="Rectangle 38"/>
            <p:cNvSpPr>
              <a:spLocks noChangeArrowheads="1"/>
            </p:cNvSpPr>
            <p:nvPr/>
          </p:nvSpPr>
          <p:spPr bwMode="auto">
            <a:xfrm>
              <a:off x="4286250" y="6029325"/>
              <a:ext cx="219075" cy="75088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4346575" y="5410200"/>
              <a:ext cx="98425" cy="635000"/>
            </a:xfrm>
            <a:custGeom>
              <a:avLst/>
              <a:gdLst/>
              <a:ahLst/>
              <a:cxnLst>
                <a:cxn ang="0">
                  <a:pos x="0" y="1185"/>
                </a:cxn>
                <a:cxn ang="0">
                  <a:pos x="0" y="0"/>
                </a:cxn>
                <a:cxn ang="0">
                  <a:pos x="233" y="0"/>
                </a:cxn>
                <a:cxn ang="0">
                  <a:pos x="233" y="1200"/>
                </a:cxn>
              </a:cxnLst>
              <a:rect l="0" t="0" r="r" b="b"/>
              <a:pathLst>
                <a:path w="233" h="1200">
                  <a:moveTo>
                    <a:pt x="0" y="1185"/>
                  </a:moveTo>
                  <a:lnTo>
                    <a:pt x="0" y="0"/>
                  </a:lnTo>
                  <a:lnTo>
                    <a:pt x="233" y="0"/>
                  </a:lnTo>
                  <a:lnTo>
                    <a:pt x="233" y="1200"/>
                  </a:lnTo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" name="Rectangle 40"/>
            <p:cNvSpPr>
              <a:spLocks noChangeArrowheads="1"/>
            </p:cNvSpPr>
            <p:nvPr/>
          </p:nvSpPr>
          <p:spPr bwMode="auto">
            <a:xfrm>
              <a:off x="4689475" y="6029325"/>
              <a:ext cx="219075" cy="75088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4637088" y="5410200"/>
              <a:ext cx="96837" cy="993775"/>
            </a:xfrm>
            <a:custGeom>
              <a:avLst/>
              <a:gdLst/>
              <a:ahLst/>
              <a:cxnLst>
                <a:cxn ang="0">
                  <a:pos x="0" y="1185"/>
                </a:cxn>
                <a:cxn ang="0">
                  <a:pos x="0" y="0"/>
                </a:cxn>
                <a:cxn ang="0">
                  <a:pos x="233" y="0"/>
                </a:cxn>
                <a:cxn ang="0">
                  <a:pos x="233" y="1200"/>
                </a:cxn>
              </a:cxnLst>
              <a:rect l="0" t="0" r="r" b="b"/>
              <a:pathLst>
                <a:path w="233" h="1200">
                  <a:moveTo>
                    <a:pt x="0" y="1185"/>
                  </a:moveTo>
                  <a:lnTo>
                    <a:pt x="0" y="0"/>
                  </a:lnTo>
                  <a:lnTo>
                    <a:pt x="233" y="0"/>
                  </a:lnTo>
                  <a:lnTo>
                    <a:pt x="233" y="1200"/>
                  </a:lnTo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" name="Oval 42"/>
            <p:cNvSpPr>
              <a:spLocks noChangeArrowheads="1"/>
            </p:cNvSpPr>
            <p:nvPr/>
          </p:nvSpPr>
          <p:spPr bwMode="auto">
            <a:xfrm>
              <a:off x="2574925" y="6315075"/>
              <a:ext cx="355600" cy="355600"/>
            </a:xfrm>
            <a:prstGeom prst="ellipse">
              <a:avLst/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" name="Rectangle 43"/>
            <p:cNvSpPr>
              <a:spLocks noChangeArrowheads="1"/>
            </p:cNvSpPr>
            <p:nvPr/>
          </p:nvSpPr>
          <p:spPr bwMode="auto">
            <a:xfrm>
              <a:off x="2909888" y="6429375"/>
              <a:ext cx="627062" cy="146050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" name="Oval 44"/>
            <p:cNvSpPr>
              <a:spLocks noChangeArrowheads="1"/>
            </p:cNvSpPr>
            <p:nvPr/>
          </p:nvSpPr>
          <p:spPr bwMode="auto">
            <a:xfrm>
              <a:off x="5133975" y="6315075"/>
              <a:ext cx="357188" cy="355600"/>
            </a:xfrm>
            <a:prstGeom prst="ellipse">
              <a:avLst/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" name="Rectangle 45"/>
            <p:cNvSpPr>
              <a:spLocks noChangeArrowheads="1"/>
            </p:cNvSpPr>
            <p:nvPr/>
          </p:nvSpPr>
          <p:spPr bwMode="auto">
            <a:xfrm>
              <a:off x="5318125" y="6257925"/>
              <a:ext cx="627063" cy="146050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77" name="Line 53"/>
          <p:cNvSpPr>
            <a:spLocks noChangeShapeType="1"/>
          </p:cNvSpPr>
          <p:nvPr/>
        </p:nvSpPr>
        <p:spPr bwMode="auto">
          <a:xfrm flipH="1">
            <a:off x="2185988" y="5170488"/>
            <a:ext cx="455612" cy="263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78" name="Text Box 54"/>
          <p:cNvSpPr txBox="1">
            <a:spLocks noChangeArrowheads="1"/>
          </p:cNvSpPr>
          <p:nvPr/>
        </p:nvSpPr>
        <p:spPr bwMode="auto">
          <a:xfrm>
            <a:off x="2574925" y="4989513"/>
            <a:ext cx="542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0" dirty="0" smtClean="0">
                <a:latin typeface="Calibri" pitchFamily="34" charset="0"/>
                <a:cs typeface="宋体" pitchFamily="2" charset="-122"/>
              </a:rPr>
              <a:t>trace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079" name="Text Box 55"/>
          <p:cNvSpPr txBox="1">
            <a:spLocks noChangeArrowheads="1"/>
          </p:cNvSpPr>
          <p:nvPr/>
        </p:nvSpPr>
        <p:spPr bwMode="auto">
          <a:xfrm>
            <a:off x="2389188" y="5456238"/>
            <a:ext cx="542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0" dirty="0" smtClean="0">
                <a:latin typeface="Calibri" pitchFamily="34" charset="0"/>
                <a:cs typeface="宋体" pitchFamily="2" charset="-122"/>
              </a:rPr>
              <a:t>PAD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080" name="Line 56"/>
          <p:cNvSpPr>
            <a:spLocks noChangeShapeType="1"/>
          </p:cNvSpPr>
          <p:nvPr/>
        </p:nvSpPr>
        <p:spPr bwMode="auto">
          <a:xfrm flipH="1">
            <a:off x="2195736" y="5695156"/>
            <a:ext cx="288925" cy="285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" name="Line 27"/>
          <p:cNvSpPr>
            <a:spLocks noChangeShapeType="1"/>
          </p:cNvSpPr>
          <p:nvPr/>
        </p:nvSpPr>
        <p:spPr bwMode="auto">
          <a:xfrm>
            <a:off x="4509517" y="5695156"/>
            <a:ext cx="438150" cy="5143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" name="Line 28"/>
          <p:cNvSpPr>
            <a:spLocks noChangeShapeType="1"/>
          </p:cNvSpPr>
          <p:nvPr/>
        </p:nvSpPr>
        <p:spPr bwMode="auto">
          <a:xfrm flipV="1">
            <a:off x="4499992" y="5623148"/>
            <a:ext cx="390525" cy="533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294556"/>
            <a:ext cx="8120062" cy="438572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altLang="zh-TW" sz="2200" b="1" kern="1200" dirty="0" smtClean="0">
                <a:solidFill>
                  <a:schemeClr val="tx1"/>
                </a:solidFill>
                <a:latin typeface="Tahoma" pitchFamily="34" charset="0"/>
                <a:ea typeface="DFKai-SB" pitchFamily="65" charset="-120"/>
                <a:cs typeface="+mn-cs"/>
              </a:rPr>
              <a:t>Trace design</a:t>
            </a:r>
            <a:endParaRPr lang="en-US" altLang="zh-CN" sz="2200" b="1" kern="1200" dirty="0" smtClean="0">
              <a:solidFill>
                <a:schemeClr val="tx1"/>
              </a:solidFill>
              <a:latin typeface="Tahoma" pitchFamily="34" charset="0"/>
              <a:ea typeface="DFKai-SB" pitchFamily="65" charset="-120"/>
              <a:cs typeface="+mn-cs"/>
            </a:endParaRPr>
          </a:p>
        </p:txBody>
      </p:sp>
      <p:sp>
        <p:nvSpPr>
          <p:cNvPr id="483331" name="Rectangle 7"/>
          <p:cNvSpPr>
            <a:spLocks noChangeArrowheads="1"/>
          </p:cNvSpPr>
          <p:nvPr/>
        </p:nvSpPr>
        <p:spPr bwMode="auto">
          <a:xfrm>
            <a:off x="467544" y="798612"/>
            <a:ext cx="8118475" cy="308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72" tIns="50786" rIns="101572" bIns="50786"/>
          <a:lstStyle/>
          <a:p>
            <a:pPr marL="571500" indent="-571500">
              <a:spcBef>
                <a:spcPct val="20000"/>
              </a:spcBef>
              <a:buFont typeface="Wingdings" pitchFamily="2" charset="2"/>
              <a:buChar char="§"/>
            </a:pPr>
            <a:endParaRPr lang="zh-TW" altLang="en-US" sz="2000" dirty="0">
              <a:latin typeface="Helvetica 55 Roman"/>
              <a:ea typeface="DFKai-SB" pitchFamily="65" charset="-120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1617" name="Rectangle 1"/>
          <p:cNvSpPr>
            <a:spLocks noChangeArrowheads="1"/>
          </p:cNvSpPr>
          <p:nvPr/>
        </p:nvSpPr>
        <p:spPr bwMode="auto">
          <a:xfrm>
            <a:off x="467544" y="1014636"/>
            <a:ext cx="77768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l"/>
            </a:pPr>
            <a:r>
              <a:rPr lang="en-US" altLang="zh-CN" dirty="0" smtClean="0"/>
              <a:t> Trace line and the </a:t>
            </a:r>
            <a:r>
              <a:rPr lang="en-US" altLang="zh-CN" dirty="0" err="1" smtClean="0"/>
              <a:t>hole,be</a:t>
            </a:r>
            <a:r>
              <a:rPr lang="en-US" altLang="zh-CN" dirty="0" smtClean="0"/>
              <a:t> recommended in the following. </a:t>
            </a:r>
            <a:endParaRPr lang="en-US" altLang="zh-CN" dirty="0"/>
          </a:p>
        </p:txBody>
      </p:sp>
      <p:sp>
        <p:nvSpPr>
          <p:cNvPr id="111638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111618" name="Group 2"/>
          <p:cNvGrpSpPr>
            <a:grpSpLocks noChangeAspect="1"/>
          </p:cNvGrpSpPr>
          <p:nvPr/>
        </p:nvGrpSpPr>
        <p:grpSpPr bwMode="auto">
          <a:xfrm>
            <a:off x="755576" y="1590700"/>
            <a:ext cx="6162758" cy="2952328"/>
            <a:chOff x="2590" y="1572"/>
            <a:chExt cx="6806" cy="3261"/>
          </a:xfrm>
        </p:grpSpPr>
        <p:sp>
          <p:nvSpPr>
            <p:cNvPr id="111637" name="AutoShape 21"/>
            <p:cNvSpPr>
              <a:spLocks noChangeAspect="1" noChangeArrowheads="1" noTextEdit="1"/>
            </p:cNvSpPr>
            <p:nvPr/>
          </p:nvSpPr>
          <p:spPr bwMode="auto">
            <a:xfrm>
              <a:off x="2590" y="1572"/>
              <a:ext cx="6806" cy="326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11619" name="Group 3"/>
            <p:cNvGrpSpPr>
              <a:grpSpLocks/>
            </p:cNvGrpSpPr>
            <p:nvPr/>
          </p:nvGrpSpPr>
          <p:grpSpPr bwMode="auto">
            <a:xfrm>
              <a:off x="2910" y="1839"/>
              <a:ext cx="5664" cy="2499"/>
              <a:chOff x="2910" y="1839"/>
              <a:chExt cx="5664" cy="2499"/>
            </a:xfrm>
          </p:grpSpPr>
          <p:sp>
            <p:nvSpPr>
              <p:cNvPr id="111636" name="Oval 20"/>
              <p:cNvSpPr>
                <a:spLocks noChangeArrowheads="1"/>
              </p:cNvSpPr>
              <p:nvPr/>
            </p:nvSpPr>
            <p:spPr bwMode="auto">
              <a:xfrm>
                <a:off x="3090" y="1884"/>
                <a:ext cx="900" cy="900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635" name="Rectangle 19"/>
              <p:cNvSpPr>
                <a:spLocks noChangeArrowheads="1"/>
              </p:cNvSpPr>
              <p:nvPr/>
            </p:nvSpPr>
            <p:spPr bwMode="auto">
              <a:xfrm>
                <a:off x="3398" y="2709"/>
                <a:ext cx="254" cy="1246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634" name="Rectangle 18"/>
              <p:cNvSpPr>
                <a:spLocks noChangeArrowheads="1"/>
              </p:cNvSpPr>
              <p:nvPr/>
            </p:nvSpPr>
            <p:spPr bwMode="auto">
              <a:xfrm>
                <a:off x="4591" y="1965"/>
                <a:ext cx="779" cy="781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633" name="Rectangle 17"/>
              <p:cNvSpPr>
                <a:spLocks noChangeArrowheads="1"/>
              </p:cNvSpPr>
              <p:nvPr/>
            </p:nvSpPr>
            <p:spPr bwMode="auto">
              <a:xfrm>
                <a:off x="5482" y="2829"/>
                <a:ext cx="238" cy="1035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632" name="Rectangle 16"/>
              <p:cNvSpPr>
                <a:spLocks noChangeArrowheads="1"/>
              </p:cNvSpPr>
              <p:nvPr/>
            </p:nvSpPr>
            <p:spPr bwMode="auto">
              <a:xfrm rot="-2933158">
                <a:off x="5318" y="2474"/>
                <a:ext cx="235" cy="542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631" name="Oval 15"/>
              <p:cNvSpPr>
                <a:spLocks noChangeArrowheads="1"/>
              </p:cNvSpPr>
              <p:nvPr/>
            </p:nvSpPr>
            <p:spPr bwMode="auto">
              <a:xfrm>
                <a:off x="4780" y="2352"/>
                <a:ext cx="359" cy="359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630" name="Line 14"/>
              <p:cNvSpPr>
                <a:spLocks noChangeShapeType="1"/>
              </p:cNvSpPr>
              <p:nvPr/>
            </p:nvSpPr>
            <p:spPr bwMode="auto">
              <a:xfrm flipH="1">
                <a:off x="4816" y="2775"/>
                <a:ext cx="14" cy="105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629" name="Line 13"/>
              <p:cNvSpPr>
                <a:spLocks noChangeShapeType="1"/>
              </p:cNvSpPr>
              <p:nvPr/>
            </p:nvSpPr>
            <p:spPr bwMode="auto">
              <a:xfrm flipH="1">
                <a:off x="5070" y="2775"/>
                <a:ext cx="14" cy="105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628" name="Oval 12"/>
              <p:cNvSpPr>
                <a:spLocks noChangeArrowheads="1"/>
              </p:cNvSpPr>
              <p:nvPr/>
            </p:nvSpPr>
            <p:spPr bwMode="auto">
              <a:xfrm>
                <a:off x="6850" y="1839"/>
                <a:ext cx="900" cy="900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627" name="Rectangle 11"/>
              <p:cNvSpPr>
                <a:spLocks noChangeArrowheads="1"/>
              </p:cNvSpPr>
              <p:nvPr/>
            </p:nvSpPr>
            <p:spPr bwMode="auto">
              <a:xfrm>
                <a:off x="7178" y="2649"/>
                <a:ext cx="254" cy="1246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626" name="Oval 10"/>
              <p:cNvSpPr>
                <a:spLocks noChangeArrowheads="1"/>
              </p:cNvSpPr>
              <p:nvPr/>
            </p:nvSpPr>
            <p:spPr bwMode="auto">
              <a:xfrm>
                <a:off x="7002" y="2340"/>
                <a:ext cx="590" cy="630"/>
              </a:xfrm>
              <a:prstGeom prst="ellipse">
                <a:avLst/>
              </a:prstGeom>
              <a:solidFill>
                <a:srgbClr val="FF6600">
                  <a:alpha val="64000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625" name="Oval 9"/>
              <p:cNvSpPr>
                <a:spLocks noChangeArrowheads="1"/>
              </p:cNvSpPr>
              <p:nvPr/>
            </p:nvSpPr>
            <p:spPr bwMode="auto">
              <a:xfrm>
                <a:off x="7134" y="2397"/>
                <a:ext cx="359" cy="359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624" name="AutoShape 8"/>
              <p:cNvSpPr>
                <a:spLocks noChangeArrowheads="1"/>
              </p:cNvSpPr>
              <p:nvPr/>
            </p:nvSpPr>
            <p:spPr bwMode="auto">
              <a:xfrm rot="10800000">
                <a:off x="3222" y="2661"/>
                <a:ext cx="636" cy="819"/>
              </a:xfrm>
              <a:prstGeom prst="triangle">
                <a:avLst>
                  <a:gd name="adj" fmla="val 54713"/>
                </a:avLst>
              </a:prstGeom>
              <a:solidFill>
                <a:srgbClr val="FF6600">
                  <a:alpha val="47000"/>
                </a:srgbClr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623" name="Oval 7"/>
              <p:cNvSpPr>
                <a:spLocks noChangeArrowheads="1"/>
              </p:cNvSpPr>
              <p:nvPr/>
            </p:nvSpPr>
            <p:spPr bwMode="auto">
              <a:xfrm>
                <a:off x="3368" y="2457"/>
                <a:ext cx="359" cy="359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622" name="Text Box 6"/>
              <p:cNvSpPr txBox="1">
                <a:spLocks noChangeArrowheads="1"/>
              </p:cNvSpPr>
              <p:nvPr/>
            </p:nvSpPr>
            <p:spPr bwMode="auto">
              <a:xfrm>
                <a:off x="2910" y="3873"/>
                <a:ext cx="1372" cy="4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en-US" altLang="zh-CN" sz="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  <a:cs typeface="Arial" pitchFamily="34" charset="0"/>
                  </a:rPr>
                  <a:t>Filleting</a:t>
                </a:r>
                <a:endParaRPr kumimoji="0" lang="en-US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11621" name="Text Box 5"/>
              <p:cNvSpPr txBox="1">
                <a:spLocks noChangeArrowheads="1"/>
              </p:cNvSpPr>
              <p:nvPr/>
            </p:nvSpPr>
            <p:spPr bwMode="auto">
              <a:xfrm>
                <a:off x="4456" y="3831"/>
                <a:ext cx="1942" cy="50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en-US" altLang="zh-CN" sz="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  <a:cs typeface="Arial" pitchFamily="34" charset="0"/>
                  </a:rPr>
                  <a:t>Corner Entry</a:t>
                </a:r>
                <a:endParaRPr kumimoji="0" lang="en-US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11620" name="Text Box 4"/>
              <p:cNvSpPr txBox="1">
                <a:spLocks noChangeArrowheads="1"/>
              </p:cNvSpPr>
              <p:nvPr/>
            </p:nvSpPr>
            <p:spPr bwMode="auto">
              <a:xfrm>
                <a:off x="6632" y="3831"/>
                <a:ext cx="1942" cy="50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en-US" altLang="zh-CN" sz="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  <a:cs typeface="Arial" pitchFamily="34" charset="0"/>
                  </a:rPr>
                  <a:t>Key Holing</a:t>
                </a:r>
                <a:endParaRPr kumimoji="0" lang="en-US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67544" y="294556"/>
            <a:ext cx="2520280" cy="51058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zh-CN" sz="2200" dirty="0" smtClean="0">
                <a:ea typeface="DFKai-SB" pitchFamily="65" charset="-120"/>
              </a:rPr>
              <a:t>Other limitation</a:t>
            </a:r>
            <a:endParaRPr lang="en-US" altLang="zh-CN" sz="2200" dirty="0">
              <a:ea typeface="DFKai-SB" pitchFamily="65" charset="-12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39552" y="870620"/>
            <a:ext cx="8118475" cy="311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01572" tIns="50786" rIns="101572" bIns="50786"/>
          <a:lstStyle/>
          <a:p>
            <a:pPr marL="571500" indent="-5715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l"/>
            </a:pPr>
            <a:r>
              <a:rPr lang="en-US" altLang="zh-TW" sz="2400" b="0" kern="0" dirty="0" smtClean="0">
                <a:latin typeface="+mj-lt"/>
                <a:ea typeface="DFKai-SB" pitchFamily="65" charset="-120"/>
                <a:cs typeface="+mj-cs"/>
              </a:rPr>
              <a:t>Component placement limitation</a:t>
            </a:r>
          </a:p>
          <a:p>
            <a:pPr marL="571500" indent="-571500">
              <a:spcBef>
                <a:spcPct val="20000"/>
              </a:spcBef>
            </a:pPr>
            <a:r>
              <a:rPr lang="en-US" altLang="zh-TW" dirty="0" smtClean="0">
                <a:latin typeface="Helvetica 55 Roman"/>
                <a:ea typeface="DFKai-SB" pitchFamily="65" charset="-120"/>
              </a:rPr>
              <a:t>	Board edge parts restriction (including the process edge size) </a:t>
            </a:r>
          </a:p>
          <a:p>
            <a:pPr marL="1104900" lvl="1" indent="-533400">
              <a:spcBef>
                <a:spcPct val="20000"/>
              </a:spcBef>
            </a:pPr>
            <a:r>
              <a:rPr lang="en-US" altLang="zh-TW" dirty="0" smtClean="0">
                <a:latin typeface="Helvetica 55 Roman"/>
                <a:ea typeface="DFKai-SB" pitchFamily="65" charset="-120"/>
              </a:rPr>
              <a:t>(</a:t>
            </a:r>
            <a:r>
              <a:rPr lang="en-US" altLang="zh-TW" dirty="0" err="1">
                <a:latin typeface="Helvetica 55 Roman"/>
                <a:ea typeface="DFKai-SB" pitchFamily="65" charset="-120"/>
              </a:rPr>
              <a:t>i</a:t>
            </a:r>
            <a:r>
              <a:rPr lang="en-US" altLang="zh-TW" dirty="0">
                <a:latin typeface="Helvetica 55 Roman"/>
                <a:ea typeface="DFKai-SB" pitchFamily="65" charset="-120"/>
              </a:rPr>
              <a:t>) </a:t>
            </a:r>
            <a:r>
              <a:rPr lang="en-US" altLang="zh-TW" dirty="0" smtClean="0">
                <a:latin typeface="Helvetica 55 Roman"/>
                <a:ea typeface="DFKai-SB" pitchFamily="65" charset="-120"/>
              </a:rPr>
              <a:t>In SMT stage, there should be no any component body or pad within 4 mm along </a:t>
            </a:r>
            <a:r>
              <a:rPr lang="en-US" altLang="zh-TW" dirty="0" err="1" smtClean="0">
                <a:latin typeface="Helvetica 55 Roman"/>
                <a:ea typeface="DFKai-SB" pitchFamily="65" charset="-120"/>
              </a:rPr>
              <a:t>pcb</a:t>
            </a:r>
            <a:r>
              <a:rPr lang="en-US" altLang="zh-TW" dirty="0" smtClean="0">
                <a:latin typeface="Helvetica 55 Roman"/>
                <a:ea typeface="DFKai-SB" pitchFamily="65" charset="-120"/>
              </a:rPr>
              <a:t> edge that used for conveyor transfer.(as below the upper and the lower sides), Within 2 mm from </a:t>
            </a:r>
            <a:r>
              <a:rPr lang="en-US" altLang="zh-TW" dirty="0" err="1" smtClean="0">
                <a:latin typeface="Helvetica 55 Roman"/>
                <a:ea typeface="DFKai-SB" pitchFamily="65" charset="-120"/>
              </a:rPr>
              <a:t>pcb</a:t>
            </a:r>
            <a:r>
              <a:rPr lang="en-US" altLang="zh-TW" dirty="0" smtClean="0">
                <a:latin typeface="Helvetica 55 Roman"/>
                <a:ea typeface="DFKai-SB" pitchFamily="65" charset="-120"/>
              </a:rPr>
              <a:t> edge that vertical to the conveyor. PIP or PTH component body should not out of </a:t>
            </a:r>
            <a:r>
              <a:rPr lang="en-US" altLang="zh-TW" dirty="0" err="1" smtClean="0">
                <a:latin typeface="Helvetica 55 Roman"/>
                <a:ea typeface="DFKai-SB" pitchFamily="65" charset="-120"/>
              </a:rPr>
              <a:t>pcb</a:t>
            </a:r>
            <a:r>
              <a:rPr lang="en-US" altLang="zh-TW" dirty="0" smtClean="0">
                <a:latin typeface="Helvetica 55 Roman"/>
                <a:ea typeface="DFKai-SB" pitchFamily="65" charset="-120"/>
              </a:rPr>
              <a:t> edge.</a:t>
            </a:r>
            <a:endParaRPr lang="en-US" altLang="zh-TW" dirty="0">
              <a:latin typeface="Helvetica 55 Roman"/>
              <a:ea typeface="DFKai-SB" pitchFamily="65" charset="-120"/>
            </a:endParaRPr>
          </a:p>
          <a:p>
            <a:pPr marL="1104900" lvl="1" indent="-533400">
              <a:spcBef>
                <a:spcPct val="20000"/>
              </a:spcBef>
              <a:buFontTx/>
              <a:buChar char="–"/>
            </a:pPr>
            <a:endParaRPr lang="en-US" altLang="zh-TW" dirty="0">
              <a:solidFill>
                <a:srgbClr val="00506E"/>
              </a:solidFill>
              <a:latin typeface="Helvetica 55 Roman"/>
              <a:ea typeface="DFKai-SB" pitchFamily="65" charset="-12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814836"/>
            <a:ext cx="6370687" cy="295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67544" y="798612"/>
            <a:ext cx="811847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01572" tIns="50786" rIns="101572" bIns="50786"/>
          <a:lstStyle/>
          <a:p>
            <a:pPr marL="571500" lvl="1" indent="-5715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l"/>
            </a:pPr>
            <a:r>
              <a:rPr lang="en-US" altLang="zh-TW" sz="2400" b="0" kern="0" dirty="0" smtClean="0">
                <a:latin typeface="+mj-lt"/>
                <a:ea typeface="DFKai-SB" pitchFamily="65" charset="-120"/>
                <a:cs typeface="+mj-cs"/>
              </a:rPr>
              <a:t>Component placement limitation </a:t>
            </a:r>
          </a:p>
          <a:p>
            <a:pPr marL="1028700" lvl="1" indent="-571500">
              <a:spcBef>
                <a:spcPct val="20000"/>
              </a:spcBef>
            </a:pPr>
            <a:r>
              <a:rPr lang="en-US" altLang="zh-TW" dirty="0" smtClean="0">
                <a:latin typeface="Helvetica 55 Roman"/>
                <a:ea typeface="DFKai-SB" pitchFamily="65" charset="-120"/>
              </a:rPr>
              <a:t>  Board edge parts restriction (including the process edge size) </a:t>
            </a:r>
          </a:p>
          <a:p>
            <a:pPr marL="1104900" lvl="1" indent="-533400">
              <a:spcBef>
                <a:spcPct val="20000"/>
              </a:spcBef>
              <a:buFontTx/>
              <a:buChar char="–"/>
            </a:pPr>
            <a:r>
              <a:rPr lang="en-US" altLang="zh-TW" dirty="0" smtClean="0">
                <a:latin typeface="Helvetica 55 Roman"/>
                <a:ea typeface="DFKai-SB" pitchFamily="65" charset="-120"/>
              </a:rPr>
              <a:t>(</a:t>
            </a:r>
            <a:r>
              <a:rPr lang="en-US" altLang="zh-TW" dirty="0">
                <a:latin typeface="Helvetica 55 Roman"/>
                <a:ea typeface="DFKai-SB" pitchFamily="65" charset="-120"/>
              </a:rPr>
              <a:t>ii) </a:t>
            </a:r>
            <a:r>
              <a:rPr lang="en-US" altLang="zh-TW" dirty="0" smtClean="0">
                <a:latin typeface="Helvetica 55 Roman"/>
                <a:ea typeface="DFKai-SB" pitchFamily="65" charset="-120"/>
              </a:rPr>
              <a:t>In SMT stage, the component height should lower than 2 mm when it away from </a:t>
            </a:r>
            <a:r>
              <a:rPr lang="en-US" altLang="zh-TW" dirty="0" err="1" smtClean="0">
                <a:latin typeface="Helvetica 55 Roman"/>
                <a:ea typeface="DFKai-SB" pitchFamily="65" charset="-120"/>
              </a:rPr>
              <a:t>pcb</a:t>
            </a:r>
            <a:r>
              <a:rPr lang="en-US" altLang="zh-TW" dirty="0" smtClean="0">
                <a:latin typeface="Helvetica 55 Roman"/>
                <a:ea typeface="DFKai-SB" pitchFamily="65" charset="-120"/>
              </a:rPr>
              <a:t> edge 4~6mm ( indicated in pink color region). </a:t>
            </a:r>
            <a:endParaRPr lang="en-US" altLang="zh-TW" dirty="0">
              <a:latin typeface="Helvetica 55 Roman"/>
              <a:ea typeface="DFKai-SB" pitchFamily="65" charset="-12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454796"/>
            <a:ext cx="5976664" cy="3597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67544" y="294556"/>
            <a:ext cx="2520280" cy="51058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200" dirty="0" smtClean="0">
                <a:ea typeface="DFKai-SB" pitchFamily="65" charset="-120"/>
              </a:rPr>
              <a:t>Other limitation</a:t>
            </a:r>
            <a:endParaRPr lang="en-US" altLang="zh-CN" sz="2200" dirty="0"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67544" y="798612"/>
            <a:ext cx="8118475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72" tIns="50786" rIns="101572" bIns="50786"/>
          <a:lstStyle/>
          <a:p>
            <a:pPr marL="571500" indent="-5715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l"/>
            </a:pPr>
            <a:r>
              <a:rPr lang="en-US" altLang="zh-TW" sz="2400" b="0" kern="0" dirty="0" smtClean="0">
                <a:latin typeface="+mj-lt"/>
                <a:ea typeface="DFKai-SB" pitchFamily="65" charset="-120"/>
                <a:cs typeface="+mj-cs"/>
              </a:rPr>
              <a:t>Deformation limit </a:t>
            </a:r>
          </a:p>
          <a:p>
            <a:pPr marL="1028700" lvl="1" indent="-5715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l"/>
            </a:pPr>
            <a:r>
              <a:rPr lang="en-US" altLang="zh-TW" dirty="0" smtClean="0">
                <a:latin typeface="+mj-lt"/>
                <a:ea typeface="DFKai-SB" pitchFamily="65" charset="-120"/>
              </a:rPr>
              <a:t>B/A</a:t>
            </a:r>
            <a:r>
              <a:rPr lang="zh-CN" altLang="en-US" dirty="0" smtClean="0">
                <a:latin typeface="+mj-lt"/>
                <a:ea typeface="DFKai-SB" pitchFamily="65" charset="-120"/>
              </a:rPr>
              <a:t>≤</a:t>
            </a:r>
            <a:r>
              <a:rPr lang="en-US" altLang="zh-TW" dirty="0" smtClean="0">
                <a:latin typeface="+mj-lt"/>
                <a:ea typeface="DFKai-SB" pitchFamily="65" charset="-120"/>
              </a:rPr>
              <a:t>7.5/1000</a:t>
            </a:r>
            <a:r>
              <a:rPr lang="en-US" altLang="zh-TW" dirty="0">
                <a:latin typeface="+mj-lt"/>
                <a:ea typeface="DFKai-SB" pitchFamily="65" charset="-120"/>
              </a:rPr>
              <a:t>, </a:t>
            </a:r>
            <a:r>
              <a:rPr lang="en-US" altLang="zh-CN" dirty="0" smtClean="0">
                <a:latin typeface="+mj-lt"/>
                <a:ea typeface="DFKai-SB" pitchFamily="65" charset="-120"/>
              </a:rPr>
              <a:t>a</a:t>
            </a:r>
            <a:r>
              <a:rPr lang="en-US" altLang="zh-TW" dirty="0" smtClean="0">
                <a:latin typeface="+mj-lt"/>
                <a:ea typeface="DFKai-SB" pitchFamily="65" charset="-120"/>
              </a:rPr>
              <a:t>nd the maximum deformation of B must be less than 1.2 mm </a:t>
            </a:r>
          </a:p>
          <a:p>
            <a:pPr marL="1028700" lvl="1" indent="-5715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l"/>
            </a:pPr>
            <a:r>
              <a:rPr lang="en-US" altLang="zh-CN" dirty="0" smtClean="0">
                <a:latin typeface="+mj-lt"/>
                <a:ea typeface="DFKai-SB" pitchFamily="65" charset="-120"/>
              </a:rPr>
              <a:t> PCB thickness limit: 1 ~ 1.6 ± 0.127 mm or 10% </a:t>
            </a:r>
          </a:p>
          <a:p>
            <a:pPr marL="1104900" lvl="1" indent="-533400">
              <a:spcBef>
                <a:spcPct val="20000"/>
              </a:spcBef>
              <a:buFontTx/>
              <a:buChar char="–"/>
            </a:pPr>
            <a:endParaRPr lang="zh-TW" altLang="en-US" dirty="0">
              <a:solidFill>
                <a:srgbClr val="00506E"/>
              </a:solidFill>
              <a:latin typeface="Helvetica 55 Roman"/>
              <a:ea typeface="DFKai-SB" pitchFamily="65" charset="-12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022748"/>
            <a:ext cx="57626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611560" y="3966964"/>
            <a:ext cx="7560840" cy="96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l"/>
            </a:pPr>
            <a:r>
              <a:rPr lang="en-US" altLang="zh-TW" sz="1800" dirty="0" smtClean="0"/>
              <a:t>PCB substance </a:t>
            </a:r>
            <a:r>
              <a:rPr lang="en-US" altLang="zh-CN" sz="1800" dirty="0" smtClean="0"/>
              <a:t>selection</a:t>
            </a:r>
            <a:endParaRPr lang="zh-TW" altLang="en-US" sz="1800" dirty="0" smtClean="0"/>
          </a:p>
          <a:p>
            <a:pPr marL="1028700" lvl="2" indent="-5715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l"/>
            </a:pPr>
            <a:r>
              <a:rPr lang="en-US" altLang="zh-TW" dirty="0" smtClean="0">
                <a:latin typeface="+mj-lt"/>
                <a:ea typeface="DFKai-SB" pitchFamily="65" charset="-120"/>
              </a:rPr>
              <a:t>The </a:t>
            </a:r>
            <a:r>
              <a:rPr lang="en-US" altLang="zh-TW" dirty="0" err="1" smtClean="0">
                <a:latin typeface="+mj-lt"/>
                <a:ea typeface="DFKai-SB" pitchFamily="65" charset="-120"/>
              </a:rPr>
              <a:t>pcb</a:t>
            </a:r>
            <a:r>
              <a:rPr lang="en-US" altLang="zh-TW" dirty="0" smtClean="0">
                <a:latin typeface="+mj-lt"/>
                <a:ea typeface="DFKai-SB" pitchFamily="65" charset="-120"/>
              </a:rPr>
              <a:t> </a:t>
            </a:r>
            <a:r>
              <a:rPr lang="en-US" altLang="zh-TW" dirty="0" err="1" smtClean="0">
                <a:latin typeface="+mj-lt"/>
                <a:ea typeface="DFKai-SB" pitchFamily="65" charset="-120"/>
              </a:rPr>
              <a:t>prepreg</a:t>
            </a:r>
            <a:r>
              <a:rPr lang="en-US" altLang="zh-TW" dirty="0" smtClean="0">
                <a:latin typeface="+mj-lt"/>
                <a:ea typeface="DFKai-SB" pitchFamily="65" charset="-120"/>
              </a:rPr>
              <a:t> should meet criteria of </a:t>
            </a:r>
            <a:r>
              <a:rPr lang="en-US" altLang="zh-TW" dirty="0" err="1" smtClean="0">
                <a:latin typeface="+mj-lt"/>
                <a:ea typeface="DFKai-SB" pitchFamily="65" charset="-120"/>
              </a:rPr>
              <a:t>Tg</a:t>
            </a:r>
            <a:r>
              <a:rPr lang="en-US" altLang="zh-TW" dirty="0" smtClean="0">
                <a:latin typeface="+mj-lt"/>
                <a:ea typeface="DFKai-SB" pitchFamily="65" charset="-120"/>
              </a:rPr>
              <a:t>  ≧145</a:t>
            </a:r>
            <a:r>
              <a:rPr lang="zh-CN" altLang="en-US" dirty="0" smtClean="0">
                <a:latin typeface="+mj-lt"/>
                <a:ea typeface="DFKai-SB" pitchFamily="65" charset="-120"/>
              </a:rPr>
              <a:t>℃</a:t>
            </a:r>
            <a:r>
              <a:rPr lang="en-US" altLang="zh-TW" dirty="0" smtClean="0">
                <a:latin typeface="+mj-lt"/>
                <a:ea typeface="DFKai-SB" pitchFamily="65" charset="-120"/>
              </a:rPr>
              <a:t>.</a:t>
            </a:r>
          </a:p>
          <a:p>
            <a:pPr marL="1028700" lvl="2" indent="-5715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l"/>
            </a:pPr>
            <a:r>
              <a:rPr lang="en-US" altLang="zh-TW" dirty="0" smtClean="0">
                <a:latin typeface="+mj-lt"/>
                <a:ea typeface="DFKai-SB" pitchFamily="65" charset="-120"/>
              </a:rPr>
              <a:t>The </a:t>
            </a:r>
            <a:r>
              <a:rPr lang="en-US" altLang="zh-TW" dirty="0" err="1" smtClean="0">
                <a:latin typeface="+mj-lt"/>
                <a:ea typeface="DFKai-SB" pitchFamily="65" charset="-120"/>
              </a:rPr>
              <a:t>pcb</a:t>
            </a:r>
            <a:r>
              <a:rPr lang="en-US" altLang="zh-TW" dirty="0" smtClean="0">
                <a:latin typeface="+mj-lt"/>
                <a:ea typeface="DFKai-SB" pitchFamily="65" charset="-120"/>
              </a:rPr>
              <a:t> </a:t>
            </a:r>
            <a:r>
              <a:rPr lang="en-US" altLang="zh-TW" dirty="0" err="1" smtClean="0">
                <a:latin typeface="+mj-lt"/>
                <a:ea typeface="DFKai-SB" pitchFamily="65" charset="-120"/>
              </a:rPr>
              <a:t>prepreg</a:t>
            </a:r>
            <a:r>
              <a:rPr lang="en-US" altLang="zh-TW" dirty="0" smtClean="0">
                <a:latin typeface="+mj-lt"/>
                <a:ea typeface="DFKai-SB" pitchFamily="65" charset="-120"/>
              </a:rPr>
              <a:t> should meet criteria of Td&gt;320 </a:t>
            </a:r>
            <a:r>
              <a:rPr lang="zh-CN" altLang="en-US" dirty="0" smtClean="0">
                <a:latin typeface="+mj-lt"/>
                <a:ea typeface="DFKai-SB" pitchFamily="65" charset="-120"/>
              </a:rPr>
              <a:t>℃</a:t>
            </a:r>
            <a:r>
              <a:rPr lang="en-US" altLang="zh-TW" dirty="0" smtClean="0">
                <a:latin typeface="+mj-lt"/>
                <a:ea typeface="DFKai-SB" pitchFamily="65" charset="-120"/>
              </a:rPr>
              <a:t>.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67544" y="294556"/>
            <a:ext cx="2520280" cy="51058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0" kern="0" dirty="0" smtClean="0">
                <a:latin typeface="+mj-lt"/>
                <a:ea typeface="DFKai-SB" pitchFamily="65" charset="-120"/>
                <a:cs typeface="+mj-cs"/>
              </a:rPr>
              <a:t>Other limitation</a:t>
            </a:r>
            <a:endParaRPr lang="en-US" altLang="zh-CN" sz="2400" b="0" kern="0" dirty="0">
              <a:latin typeface="+mj-lt"/>
              <a:ea typeface="DFKai-SB" pitchFamily="65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798612"/>
            <a:ext cx="8442003" cy="560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01572" tIns="50786" rIns="101572" bIns="50786"/>
          <a:lstStyle/>
          <a:p>
            <a:pPr marL="571500" lvl="1" indent="-5715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l"/>
            </a:pPr>
            <a:r>
              <a:rPr lang="en-US" altLang="zh-TW" sz="2000" b="0" kern="0" dirty="0" smtClean="0">
                <a:latin typeface="+mj-lt"/>
                <a:ea typeface="DFKai-SB" pitchFamily="65" charset="-120"/>
                <a:cs typeface="+mj-cs"/>
              </a:rPr>
              <a:t>PIP </a:t>
            </a:r>
            <a:r>
              <a:rPr lang="en-US" altLang="zh-CN" sz="2000" b="0" kern="0" dirty="0" smtClean="0">
                <a:latin typeface="+mj-lt"/>
                <a:ea typeface="DFKai-SB" pitchFamily="65" charset="-120"/>
                <a:cs typeface="+mj-cs"/>
              </a:rPr>
              <a:t>parts limit</a:t>
            </a:r>
            <a:endParaRPr lang="zh-TW" altLang="en-US" sz="2000" b="0" kern="0" dirty="0">
              <a:latin typeface="+mj-lt"/>
              <a:ea typeface="DFKai-SB" pitchFamily="65" charset="-120"/>
              <a:cs typeface="+mj-cs"/>
            </a:endParaRPr>
          </a:p>
          <a:p>
            <a:pPr marL="1104900" lvl="1" indent="-5334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l"/>
            </a:pPr>
            <a:r>
              <a:rPr lang="en-US" altLang="zh-CN" dirty="0" smtClean="0"/>
              <a:t>All of the through hole part must be designed in second to avoid the use of hand soldering process </a:t>
            </a:r>
            <a:r>
              <a:rPr lang="en-US" altLang="zh-CN" dirty="0" smtClean="0">
                <a:solidFill>
                  <a:srgbClr val="FF0000"/>
                </a:solidFill>
              </a:rPr>
              <a:t>The first surface is necessary to use the SMD TYPE part</a:t>
            </a:r>
            <a:r>
              <a:rPr lang="en-US" altLang="zh-CN" dirty="0" smtClean="0"/>
              <a:t> or through hole parts  pin  and parts body can not  outstand  PCB  second surface </a:t>
            </a:r>
          </a:p>
          <a:p>
            <a:pPr marL="1104900" lvl="1" indent="-533400">
              <a:spcBef>
                <a:spcPct val="20000"/>
              </a:spcBef>
              <a:buClr>
                <a:srgbClr val="FFC000"/>
              </a:buClr>
            </a:pPr>
            <a:endParaRPr lang="zh-TW" altLang="en-US" dirty="0">
              <a:solidFill>
                <a:srgbClr val="00506E"/>
              </a:solidFill>
              <a:latin typeface="Helvetica 55 Roman"/>
              <a:ea typeface="DFKai-SB" pitchFamily="65" charset="-120"/>
            </a:endParaRPr>
          </a:p>
          <a:p>
            <a:pPr marL="1104900" lvl="1" indent="-5334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l"/>
            </a:pPr>
            <a:r>
              <a:rPr lang="en-US" altLang="zh-TW" dirty="0" smtClean="0"/>
              <a:t>The spec of pin out of </a:t>
            </a:r>
            <a:r>
              <a:rPr lang="en-US" altLang="zh-TW" dirty="0" err="1" smtClean="0"/>
              <a:t>pcb</a:t>
            </a:r>
            <a:r>
              <a:rPr lang="en-US" altLang="zh-TW" dirty="0" smtClean="0"/>
              <a:t> surface in PIP process :</a:t>
            </a:r>
          </a:p>
          <a:p>
            <a:pPr marL="1104900" lvl="1" indent="-533400">
              <a:spcBef>
                <a:spcPct val="20000"/>
              </a:spcBef>
              <a:buClr>
                <a:srgbClr val="FFC000"/>
              </a:buClr>
            </a:pPr>
            <a:r>
              <a:rPr lang="en-US" altLang="zh-TW" dirty="0" smtClean="0"/>
              <a:t>	pin length ≒ PCB thickness + 0.3~0.6 mm</a:t>
            </a:r>
            <a:endParaRPr lang="en-US" altLang="zh-TW" dirty="0"/>
          </a:p>
          <a:p>
            <a:pPr marL="1104900" lvl="1" indent="-533400">
              <a:spcBef>
                <a:spcPct val="20000"/>
              </a:spcBef>
              <a:buClr>
                <a:srgbClr val="FFC000"/>
              </a:buClr>
            </a:pPr>
            <a:r>
              <a:rPr lang="en-US" altLang="zh-CN" dirty="0" smtClean="0"/>
              <a:t>	The insert parts in PCB can not tilt, dumping or easy to loose state. </a:t>
            </a:r>
            <a:endParaRPr lang="en-US" altLang="zh-CN" dirty="0"/>
          </a:p>
        </p:txBody>
      </p:sp>
      <p:pic>
        <p:nvPicPr>
          <p:cNvPr id="5" name="Picture 5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xdr="http://schemas.openxmlformats.org/drawingml/2006/spreadsheetDrawing" xmlns="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90900"/>
            <a:ext cx="3231720" cy="1584176"/>
          </a:xfrm>
          <a:prstGeom prst="rect">
            <a:avLst/>
          </a:prstGeom>
          <a:noFill/>
          <a:extLst>
            <a:ext uri="{909E8E84-426E-40DD-AFC4-6F175D3DCCD1}">
              <a14:hiddenFill xmlns:xdr="http://schemas.openxmlformats.org/drawingml/2006/spreadsheetDrawing"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7544" y="294556"/>
            <a:ext cx="2520280" cy="51058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0" kern="0" dirty="0" smtClean="0">
                <a:latin typeface="+mj-lt"/>
                <a:ea typeface="DFKai-SB" pitchFamily="65" charset="-120"/>
                <a:cs typeface="+mj-cs"/>
              </a:rPr>
              <a:t>Other limitation</a:t>
            </a:r>
            <a:endParaRPr lang="en-US" altLang="zh-CN" sz="2400" b="0" kern="0" dirty="0">
              <a:latin typeface="+mj-lt"/>
              <a:ea typeface="DFKai-SB" pitchFamily="65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798612"/>
            <a:ext cx="8442003" cy="560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01572" tIns="50786" rIns="101572" bIns="50786"/>
          <a:lstStyle/>
          <a:p>
            <a:pPr marL="1028700" lvl="1" indent="-571500">
              <a:spcBef>
                <a:spcPct val="20000"/>
              </a:spcBef>
              <a:buFont typeface="Wingdings" pitchFamily="2" charset="2"/>
              <a:buChar char="§"/>
            </a:pPr>
            <a:endParaRPr lang="en-US" altLang="zh-CN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7544" y="294556"/>
            <a:ext cx="2520280" cy="51058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0" kern="0" dirty="0" smtClean="0">
                <a:latin typeface="+mj-lt"/>
                <a:ea typeface="DFKai-SB" pitchFamily="65" charset="-120"/>
                <a:cs typeface="+mj-cs"/>
              </a:rPr>
              <a:t>Other limitation</a:t>
            </a:r>
            <a:endParaRPr lang="en-US" altLang="zh-CN" sz="2400" b="0" kern="0" dirty="0">
              <a:latin typeface="+mj-lt"/>
              <a:ea typeface="DFKai-SB" pitchFamily="65" charset="-120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726604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00000"/>
              </a:lnSpc>
              <a:buClr>
                <a:srgbClr val="FFC000"/>
              </a:buClr>
              <a:buFont typeface="Wingdings" pitchFamily="2" charset="2"/>
              <a:buChar char="l"/>
            </a:pPr>
            <a:r>
              <a:rPr lang="en-US" altLang="zh-CN" sz="2000" dirty="0" smtClean="0">
                <a:latin typeface="+mj-lt"/>
                <a:ea typeface="DFKai-SB" pitchFamily="65" charset="-120"/>
              </a:rPr>
              <a:t>Choose the component :The use of chip components in the SMT stage as far as possible, reduce the waste of human action. </a:t>
            </a: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46684"/>
            <a:ext cx="1184237" cy="109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4" cstate="print"/>
          <a:srcRect l="1925" t="3905" r="82679" b="73969"/>
          <a:stretch>
            <a:fillRect/>
          </a:stretch>
        </p:blipFill>
        <p:spPr bwMode="auto">
          <a:xfrm>
            <a:off x="4788024" y="1374676"/>
            <a:ext cx="1156364" cy="12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5" cstate="print"/>
          <a:srcRect l="43721" t="39374" r="46317" b="44876"/>
          <a:stretch>
            <a:fillRect/>
          </a:stretch>
        </p:blipFill>
        <p:spPr bwMode="auto">
          <a:xfrm>
            <a:off x="6228184" y="1374676"/>
            <a:ext cx="1300643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9" name="Picture 7"/>
          <p:cNvPicPr>
            <a:picLocks noChangeAspect="1" noChangeArrowheads="1"/>
          </p:cNvPicPr>
          <p:nvPr/>
        </p:nvPicPr>
        <p:blipFill>
          <a:blip r:embed="rId6" cstate="print"/>
          <a:srcRect l="46489" t="34453" r="42443" b="48813"/>
          <a:stretch>
            <a:fillRect/>
          </a:stretch>
        </p:blipFill>
        <p:spPr bwMode="auto">
          <a:xfrm>
            <a:off x="827584" y="2598812"/>
            <a:ext cx="118601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0" name="Picture 8"/>
          <p:cNvPicPr>
            <a:picLocks noChangeAspect="1" noChangeArrowheads="1"/>
          </p:cNvPicPr>
          <p:nvPr/>
        </p:nvPicPr>
        <p:blipFill>
          <a:blip r:embed="rId7" cstate="print"/>
          <a:srcRect l="44275" t="33468" r="47424" b="49798"/>
          <a:stretch>
            <a:fillRect/>
          </a:stretch>
        </p:blipFill>
        <p:spPr bwMode="auto">
          <a:xfrm>
            <a:off x="2051720" y="2598812"/>
            <a:ext cx="93610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3678932"/>
            <a:ext cx="12241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5004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0032" y="2670820"/>
            <a:ext cx="1152128" cy="1092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5006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60032" y="3894956"/>
            <a:ext cx="1188434" cy="936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右箭头 19"/>
          <p:cNvSpPr/>
          <p:nvPr/>
        </p:nvSpPr>
        <p:spPr bwMode="auto">
          <a:xfrm>
            <a:off x="3059832" y="3174876"/>
            <a:ext cx="1512168" cy="288032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31840" y="2814836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00000"/>
              </a:lnSpc>
            </a:pPr>
            <a:r>
              <a:rPr lang="en-US" altLang="zh-CN" sz="1200" dirty="0" smtClean="0">
                <a:solidFill>
                  <a:srgbClr val="FF0000"/>
                </a:solidFill>
                <a:latin typeface="+mj-lt"/>
              </a:rPr>
              <a:t>PTH parts to SMD</a:t>
            </a:r>
            <a:endParaRPr lang="zh-CN" altLang="en-US" sz="12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右箭头 15"/>
          <p:cNvSpPr/>
          <p:nvPr/>
        </p:nvSpPr>
        <p:spPr bwMode="auto">
          <a:xfrm>
            <a:off x="3059832" y="1806724"/>
            <a:ext cx="1512168" cy="288032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右箭头 16"/>
          <p:cNvSpPr/>
          <p:nvPr/>
        </p:nvSpPr>
        <p:spPr bwMode="auto">
          <a:xfrm>
            <a:off x="3131840" y="4327004"/>
            <a:ext cx="1512168" cy="288032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7824" y="1590700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00000"/>
              </a:lnSpc>
            </a:pPr>
            <a:r>
              <a:rPr lang="en-US" altLang="zh-CN" sz="1200" dirty="0" smtClean="0">
                <a:solidFill>
                  <a:srgbClr val="FF0000"/>
                </a:solidFill>
                <a:latin typeface="+mj-lt"/>
              </a:rPr>
              <a:t>PTH parts to SMD</a:t>
            </a:r>
            <a:endParaRPr lang="zh-CN" altLang="en-US" sz="12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59832" y="4038972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00000"/>
              </a:lnSpc>
            </a:pPr>
            <a:r>
              <a:rPr lang="en-US" altLang="zh-CN" sz="1200" dirty="0" smtClean="0">
                <a:solidFill>
                  <a:srgbClr val="FF0000"/>
                </a:solidFill>
                <a:latin typeface="+mj-lt"/>
              </a:rPr>
              <a:t>PTH parts to SMD</a:t>
            </a:r>
            <a:endParaRPr lang="zh-CN" altLang="en-US" sz="1200" dirty="0" smtClean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7584" y="4903068"/>
            <a:ext cx="122413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右箭头 22"/>
          <p:cNvSpPr/>
          <p:nvPr/>
        </p:nvSpPr>
        <p:spPr bwMode="auto">
          <a:xfrm>
            <a:off x="3059832" y="5479132"/>
            <a:ext cx="1512168" cy="288032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59832" y="5191100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00000"/>
              </a:lnSpc>
            </a:pPr>
            <a:r>
              <a:rPr lang="en-US" altLang="zh-CN" sz="1200" dirty="0" smtClean="0">
                <a:solidFill>
                  <a:srgbClr val="FF0000"/>
                </a:solidFill>
                <a:latin typeface="+mj-lt"/>
              </a:rPr>
              <a:t>PTH parts to SMD</a:t>
            </a:r>
            <a:endParaRPr lang="zh-CN" altLang="en-US" sz="1200" dirty="0" smtClean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88024" y="5048931"/>
            <a:ext cx="1296144" cy="86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44208" y="5072053"/>
            <a:ext cx="1008112" cy="83912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798612"/>
            <a:ext cx="8442003" cy="560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01572" tIns="50786" rIns="101572" bIns="50786"/>
          <a:lstStyle/>
          <a:p>
            <a:pPr marL="1028700" lvl="1" indent="-571500">
              <a:spcBef>
                <a:spcPct val="20000"/>
              </a:spcBef>
              <a:buFont typeface="Wingdings" pitchFamily="2" charset="2"/>
              <a:buChar char="§"/>
            </a:pPr>
            <a:endParaRPr lang="en-US" altLang="zh-CN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7544" y="294556"/>
            <a:ext cx="5832648" cy="510580"/>
          </a:xfrm>
          <a:prstGeom prst="rect">
            <a:avLst/>
          </a:prstGeom>
        </p:spPr>
        <p:txBody>
          <a:bodyPr/>
          <a:lstStyle/>
          <a:p>
            <a:pPr lvl="0" eaLnBrk="0" hangingPunct="0">
              <a:defRPr/>
            </a:pPr>
            <a:r>
              <a:rPr lang="en-US" altLang="zh-CN" sz="2400" b="0" kern="0" dirty="0" smtClean="0">
                <a:latin typeface="+mj-lt"/>
                <a:ea typeface="DFKai-SB" pitchFamily="65" charset="-120"/>
                <a:cs typeface="+mj-cs"/>
              </a:rPr>
              <a:t>Other limitation</a:t>
            </a:r>
          </a:p>
        </p:txBody>
      </p:sp>
      <p:sp>
        <p:nvSpPr>
          <p:cNvPr id="10" name="矩形 9"/>
          <p:cNvSpPr/>
          <p:nvPr/>
        </p:nvSpPr>
        <p:spPr>
          <a:xfrm>
            <a:off x="539552" y="1014636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l"/>
            </a:pPr>
            <a:r>
              <a:rPr lang="en-US" altLang="zh-CN" dirty="0" smtClean="0"/>
              <a:t>   No trace cutting or jump wires process on mass production models.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827584" y="1806724"/>
            <a:ext cx="2160240" cy="2808312"/>
            <a:chOff x="971600" y="1806724"/>
            <a:chExt cx="2160240" cy="2808312"/>
          </a:xfrm>
        </p:grpSpPr>
        <p:grpSp>
          <p:nvGrpSpPr>
            <p:cNvPr id="9" name="Group 51"/>
            <p:cNvGrpSpPr>
              <a:grpSpLocks/>
            </p:cNvGrpSpPr>
            <p:nvPr/>
          </p:nvGrpSpPr>
          <p:grpSpPr bwMode="auto">
            <a:xfrm>
              <a:off x="971600" y="1806724"/>
              <a:ext cx="2160240" cy="2808312"/>
              <a:chOff x="0" y="0"/>
              <a:chExt cx="167" cy="220"/>
            </a:xfrm>
          </p:grpSpPr>
          <p:pic>
            <p:nvPicPr>
              <p:cNvPr id="14" name="Picture 3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3990" t="27885" r="19629" b="14583"/>
              <a:stretch>
                <a:fillRect/>
              </a:stretch>
            </p:blipFill>
            <p:spPr bwMode="auto">
              <a:xfrm>
                <a:off x="0" y="0"/>
                <a:ext cx="167" cy="220"/>
              </a:xfrm>
              <a:prstGeom prst="rect">
                <a:avLst/>
              </a:prstGeom>
              <a:noFill/>
              <a:ln w="1">
                <a:noFill/>
                <a:miter lim="800000"/>
                <a:headEnd/>
                <a:tailEnd/>
              </a:ln>
            </p:spPr>
          </p:pic>
          <p:sp>
            <p:nvSpPr>
              <p:cNvPr id="16" name="Text Box 46"/>
              <p:cNvSpPr txBox="1">
                <a:spLocks noChangeArrowheads="1"/>
              </p:cNvSpPr>
              <p:nvPr/>
            </p:nvSpPr>
            <p:spPr bwMode="auto">
              <a:xfrm>
                <a:off x="0" y="158"/>
                <a:ext cx="92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/>
                <a:ext uri="{91240B29-F687-4F45-9708-019B960494DF}"/>
              </a:extLst>
            </p:spPr>
            <p:txBody>
              <a:bodyPr wrap="square" lIns="36576" tIns="27432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n-US" altLang="zh-CN" sz="1600" b="1" i="0" u="none" strike="noStrike" baseline="0" dirty="0" smtClean="0">
                    <a:solidFill>
                      <a:srgbClr val="FF0000"/>
                    </a:solidFill>
                    <a:latin typeface="宋体"/>
                    <a:ea typeface="宋体"/>
                  </a:rPr>
                  <a:t>Cut trace</a:t>
                </a:r>
                <a:endParaRPr lang="zh-CN" altLang="en-US" sz="1600" b="1" i="0" u="none" strike="noStrike" baseline="0" dirty="0">
                  <a:solidFill>
                    <a:srgbClr val="FF0000"/>
                  </a:solidFill>
                  <a:latin typeface="宋体"/>
                  <a:ea typeface="宋体"/>
                </a:endParaRPr>
              </a:p>
            </p:txBody>
          </p:sp>
        </p:grpSp>
        <p:sp>
          <p:nvSpPr>
            <p:cNvPr id="11" name="Oval 39"/>
            <p:cNvSpPr>
              <a:spLocks noChangeArrowheads="1"/>
            </p:cNvSpPr>
            <p:nvPr/>
          </p:nvSpPr>
          <p:spPr bwMode="auto">
            <a:xfrm>
              <a:off x="1555425" y="2457742"/>
              <a:ext cx="1409977" cy="154457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sp>
      </p:grpSp>
      <p:sp>
        <p:nvSpPr>
          <p:cNvPr id="12" name="Line 43"/>
          <p:cNvSpPr>
            <a:spLocks noChangeShapeType="1"/>
          </p:cNvSpPr>
          <p:nvPr/>
        </p:nvSpPr>
        <p:spPr bwMode="auto">
          <a:xfrm>
            <a:off x="2241010" y="2904519"/>
            <a:ext cx="0" cy="25530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</p:sp>
      <p:sp>
        <p:nvSpPr>
          <p:cNvPr id="13" name="Line 44"/>
          <p:cNvSpPr>
            <a:spLocks noChangeShapeType="1"/>
          </p:cNvSpPr>
          <p:nvPr/>
        </p:nvSpPr>
        <p:spPr bwMode="auto">
          <a:xfrm flipH="1">
            <a:off x="2098719" y="2904519"/>
            <a:ext cx="0" cy="25530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878732"/>
            <a:ext cx="437128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组合 22"/>
          <p:cNvGrpSpPr/>
          <p:nvPr/>
        </p:nvGrpSpPr>
        <p:grpSpPr>
          <a:xfrm>
            <a:off x="4283968" y="2382788"/>
            <a:ext cx="2808312" cy="1224136"/>
            <a:chOff x="4283968" y="2382788"/>
            <a:chExt cx="2808312" cy="1224136"/>
          </a:xfrm>
        </p:grpSpPr>
        <p:sp>
          <p:nvSpPr>
            <p:cNvPr id="20" name="Text Box 46"/>
            <p:cNvSpPr txBox="1">
              <a:spLocks noChangeArrowheads="1"/>
            </p:cNvSpPr>
            <p:nvPr/>
          </p:nvSpPr>
          <p:spPr bwMode="auto">
            <a:xfrm>
              <a:off x="5580112" y="3030860"/>
              <a:ext cx="1190072" cy="574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square" lIns="36576" tIns="27432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altLang="zh-CN" sz="1600" dirty="0" smtClean="0">
                  <a:solidFill>
                    <a:srgbClr val="FF0000"/>
                  </a:solidFill>
                  <a:latin typeface="宋体"/>
                  <a:ea typeface="宋体"/>
                </a:rPr>
                <a:t>Jump wires</a:t>
              </a:r>
              <a:endParaRPr lang="zh-CN" altLang="en-US" sz="1600" b="1" i="0" u="none" strike="noStrike" baseline="0" dirty="0">
                <a:solidFill>
                  <a:srgbClr val="FF0000"/>
                </a:solidFill>
                <a:latin typeface="宋体"/>
                <a:ea typeface="宋体"/>
              </a:endParaRPr>
            </a:p>
          </p:txBody>
        </p:sp>
        <p:sp>
          <p:nvSpPr>
            <p:cNvPr id="21" name="Oval 39"/>
            <p:cNvSpPr>
              <a:spLocks noChangeArrowheads="1"/>
            </p:cNvSpPr>
            <p:nvPr/>
          </p:nvSpPr>
          <p:spPr bwMode="auto">
            <a:xfrm>
              <a:off x="4283968" y="2382788"/>
              <a:ext cx="2808312" cy="122413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0"/>
            <a:ext cx="8120062" cy="725276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altLang="zh-CN" sz="3600" b="1" kern="1200" dirty="0" smtClean="0">
                <a:solidFill>
                  <a:schemeClr val="tx1"/>
                </a:solidFill>
                <a:latin typeface="Tahoma" pitchFamily="34" charset="0"/>
                <a:ea typeface="DFKai-SB" pitchFamily="65" charset="-120"/>
                <a:cs typeface="+mn-cs"/>
              </a:rPr>
              <a:t>content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942628"/>
            <a:ext cx="6264696" cy="4968552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50000"/>
              </a:spcBef>
              <a:buClr>
                <a:srgbClr val="FFC000"/>
              </a:buClr>
              <a:buSzPct val="100000"/>
              <a:buFont typeface="Wingdings" pitchFamily="2" charset="2"/>
              <a:buChar char="l"/>
            </a:pPr>
            <a:r>
              <a:rPr lang="en-US" altLang="zh-TW" sz="2200" b="1" kern="1200" dirty="0" smtClean="0">
                <a:latin typeface="Tahoma" pitchFamily="34" charset="0"/>
                <a:ea typeface="DFKai-SB" pitchFamily="65" charset="-120"/>
              </a:rPr>
              <a:t>PCB layout rules</a:t>
            </a:r>
          </a:p>
          <a:p>
            <a:pPr>
              <a:spcBef>
                <a:spcPct val="50000"/>
              </a:spcBef>
              <a:buClr>
                <a:srgbClr val="FFC000"/>
              </a:buClr>
              <a:buSzPct val="100000"/>
              <a:buFont typeface="Wingdings" pitchFamily="2" charset="2"/>
              <a:buChar char="l"/>
            </a:pPr>
            <a:r>
              <a:rPr lang="en-US" altLang="zh-TW" sz="2200" b="1" kern="1200" dirty="0" smtClean="0">
                <a:latin typeface="Tahoma" pitchFamily="34" charset="0"/>
                <a:ea typeface="DFKai-SB" pitchFamily="65" charset="-120"/>
              </a:rPr>
              <a:t>Text marking for silkscreen layer</a:t>
            </a:r>
          </a:p>
          <a:p>
            <a:pPr>
              <a:spcBef>
                <a:spcPct val="50000"/>
              </a:spcBef>
              <a:buClr>
                <a:srgbClr val="FFC000"/>
              </a:buClr>
              <a:buSzPct val="100000"/>
              <a:buFont typeface="Wingdings" pitchFamily="2" charset="2"/>
              <a:buChar char="l"/>
            </a:pPr>
            <a:r>
              <a:rPr lang="en-US" altLang="zh-TW" sz="2200" b="1" kern="1200" dirty="0" smtClean="0">
                <a:latin typeface="Tahoma" pitchFamily="34" charset="0"/>
                <a:ea typeface="DFKai-SB" pitchFamily="65" charset="-120"/>
              </a:rPr>
              <a:t> PCB </a:t>
            </a:r>
            <a:r>
              <a:rPr lang="en-US" altLang="zh-TW" sz="2200" b="1" kern="1200" dirty="0" err="1" smtClean="0">
                <a:latin typeface="Tahoma" pitchFamily="34" charset="0"/>
                <a:ea typeface="DFKai-SB" pitchFamily="65" charset="-120"/>
              </a:rPr>
              <a:t>Fiducial</a:t>
            </a:r>
            <a:r>
              <a:rPr lang="en-US" altLang="zh-TW" sz="2200" b="1" kern="1200" dirty="0" smtClean="0">
                <a:latin typeface="Tahoma" pitchFamily="34" charset="0"/>
                <a:ea typeface="DFKai-SB" pitchFamily="65" charset="-120"/>
              </a:rPr>
              <a:t> Mark design</a:t>
            </a:r>
            <a:endParaRPr lang="zh-TW" altLang="en-US" sz="2200" b="1" kern="1200" dirty="0" smtClean="0">
              <a:latin typeface="Tahoma" pitchFamily="34" charset="0"/>
              <a:ea typeface="DFKai-SB" pitchFamily="65" charset="-120"/>
            </a:endParaRPr>
          </a:p>
          <a:p>
            <a:pPr>
              <a:spcBef>
                <a:spcPct val="50000"/>
              </a:spcBef>
              <a:buClr>
                <a:srgbClr val="FFC000"/>
              </a:buClr>
              <a:buSzPct val="100000"/>
              <a:buFont typeface="Wingdings" pitchFamily="2" charset="2"/>
              <a:buChar char="l"/>
            </a:pPr>
            <a:r>
              <a:rPr lang="en-US" altLang="zh-CN" sz="2200" b="1" kern="1200" dirty="0" smtClean="0">
                <a:latin typeface="Tahoma" pitchFamily="34" charset="0"/>
                <a:ea typeface="DFKai-SB" pitchFamily="65" charset="-120"/>
              </a:rPr>
              <a:t>PCB fixed position hole</a:t>
            </a:r>
          </a:p>
          <a:p>
            <a:pPr>
              <a:spcBef>
                <a:spcPct val="50000"/>
              </a:spcBef>
              <a:buClr>
                <a:srgbClr val="FFC000"/>
              </a:buClr>
              <a:buSzPct val="100000"/>
              <a:buFont typeface="Wingdings" pitchFamily="2" charset="2"/>
              <a:buChar char="l"/>
            </a:pPr>
            <a:r>
              <a:rPr lang="en-US" altLang="zh-TW" sz="2200" b="1" kern="1200" dirty="0" smtClean="0">
                <a:latin typeface="Tahoma" pitchFamily="34" charset="0"/>
                <a:ea typeface="DFKai-SB" pitchFamily="65" charset="-120"/>
              </a:rPr>
              <a:t>SMT</a:t>
            </a:r>
            <a:r>
              <a:rPr lang="zh-TW" altLang="en-US" sz="2200" b="1" kern="1200" dirty="0" smtClean="0">
                <a:latin typeface="Tahoma" pitchFamily="34" charset="0"/>
                <a:ea typeface="DFKai-SB" pitchFamily="65" charset="-120"/>
              </a:rPr>
              <a:t> </a:t>
            </a:r>
            <a:r>
              <a:rPr lang="en-US" altLang="zh-TW" sz="2200" b="1" kern="1200" dirty="0" smtClean="0">
                <a:latin typeface="Tahoma" pitchFamily="34" charset="0"/>
                <a:ea typeface="DFKai-SB" pitchFamily="65" charset="-120"/>
              </a:rPr>
              <a:t>component PAD design </a:t>
            </a:r>
          </a:p>
          <a:p>
            <a:pPr>
              <a:spcBef>
                <a:spcPct val="50000"/>
              </a:spcBef>
              <a:buClr>
                <a:srgbClr val="FFC000"/>
              </a:buClr>
              <a:buSzPct val="100000"/>
              <a:buFont typeface="Wingdings" pitchFamily="2" charset="2"/>
              <a:buChar char="l"/>
            </a:pPr>
            <a:r>
              <a:rPr lang="en-US" altLang="zh-TW" sz="2200" b="1" kern="1200" dirty="0" smtClean="0">
                <a:latin typeface="Tahoma" pitchFamily="34" charset="0"/>
                <a:ea typeface="DFKai-SB" pitchFamily="65" charset="-120"/>
              </a:rPr>
              <a:t>PTH component PAD design</a:t>
            </a:r>
          </a:p>
          <a:p>
            <a:pPr lvl="0">
              <a:spcBef>
                <a:spcPct val="50000"/>
              </a:spcBef>
              <a:buClr>
                <a:srgbClr val="FFC000"/>
              </a:buClr>
              <a:buSzPct val="100000"/>
              <a:buFont typeface="Wingdings" pitchFamily="2" charset="2"/>
              <a:buChar char="l"/>
            </a:pPr>
            <a:r>
              <a:rPr lang="en-US" altLang="zh-TW" sz="2200" b="1" kern="1200" dirty="0" smtClean="0">
                <a:latin typeface="Tahoma" pitchFamily="34" charset="0"/>
                <a:ea typeface="DFKai-SB" pitchFamily="65" charset="-120"/>
              </a:rPr>
              <a:t>Through-hole(Via)design</a:t>
            </a:r>
          </a:p>
          <a:p>
            <a:pPr>
              <a:spcBef>
                <a:spcPct val="50000"/>
              </a:spcBef>
              <a:buClr>
                <a:srgbClr val="FFC000"/>
              </a:buClr>
              <a:buSzPct val="100000"/>
              <a:buFont typeface="Wingdings" pitchFamily="2" charset="2"/>
              <a:buChar char="l"/>
            </a:pPr>
            <a:r>
              <a:rPr lang="en-US" altLang="zh-TW" sz="2200" b="1" kern="1200" dirty="0" smtClean="0">
                <a:latin typeface="Tahoma" pitchFamily="34" charset="0"/>
                <a:ea typeface="DFKai-SB" pitchFamily="65" charset="-120"/>
              </a:rPr>
              <a:t>Trace design</a:t>
            </a:r>
          </a:p>
          <a:p>
            <a:pPr>
              <a:spcBef>
                <a:spcPct val="50000"/>
              </a:spcBef>
              <a:buClr>
                <a:srgbClr val="FFC000"/>
              </a:buClr>
              <a:buSzPct val="100000"/>
              <a:buFont typeface="Wingdings" pitchFamily="2" charset="2"/>
              <a:buChar char="l"/>
            </a:pPr>
            <a:r>
              <a:rPr lang="en-US" altLang="zh-TW" sz="2200" b="1" kern="1200" dirty="0" smtClean="0">
                <a:latin typeface="Tahoma" pitchFamily="34" charset="0"/>
                <a:ea typeface="DFKai-SB" pitchFamily="65" charset="-120"/>
              </a:rPr>
              <a:t>other limitation</a:t>
            </a:r>
          </a:p>
          <a:p>
            <a:pPr>
              <a:spcBef>
                <a:spcPct val="50000"/>
              </a:spcBef>
              <a:buSzPct val="50000"/>
              <a:buNone/>
            </a:pPr>
            <a:endParaRPr lang="en-US" altLang="zh-TW" sz="2200" b="1" kern="1200" dirty="0" smtClean="0">
              <a:latin typeface="Tahoma" pitchFamily="34" charset="0"/>
              <a:ea typeface="DFKai-SB" pitchFamily="65" charset="-12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19944" y="518964"/>
            <a:ext cx="8120062" cy="43857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DFKai-SB" pitchFamily="65" charset="-12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39552" y="1014636"/>
            <a:ext cx="8118475" cy="2147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01572" tIns="50786" rIns="101572" bIns="50786"/>
          <a:lstStyle/>
          <a:p>
            <a:pPr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l"/>
            </a:pPr>
            <a:r>
              <a:rPr lang="en-US" altLang="zh-CN" dirty="0" smtClean="0"/>
              <a:t>  PCB pad size should be match with the size of components , If the same parts have different appearance size ,</a:t>
            </a:r>
            <a:r>
              <a:rPr lang="en-US" altLang="zh-TW" dirty="0" smtClean="0"/>
              <a:t>the Layout or according to process proposals to special Layout, must conform the rule</a:t>
            </a:r>
            <a:r>
              <a:rPr lang="zh-TW" altLang="en-US" dirty="0" smtClean="0"/>
              <a:t>。</a:t>
            </a:r>
            <a:r>
              <a:rPr lang="en-US" altLang="zh-TW" dirty="0" smtClean="0"/>
              <a:t>All of pad</a:t>
            </a:r>
            <a:r>
              <a:rPr lang="zh-TW" altLang="en-US" dirty="0" smtClean="0"/>
              <a:t> </a:t>
            </a:r>
            <a:r>
              <a:rPr lang="en-US" altLang="zh-TW" dirty="0" smtClean="0"/>
              <a:t>design need to non-solder mask</a:t>
            </a:r>
            <a:r>
              <a:rPr lang="zh-TW" altLang="en-US" dirty="0" smtClean="0"/>
              <a:t> </a:t>
            </a:r>
            <a:r>
              <a:rPr lang="en-US" altLang="zh-TW" dirty="0" smtClean="0"/>
              <a:t>design.</a:t>
            </a:r>
          </a:p>
          <a:p>
            <a:pPr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l"/>
            </a:pPr>
            <a:endParaRPr lang="en-US" altLang="zh-TW" dirty="0" smtClean="0"/>
          </a:p>
          <a:p>
            <a:pPr lvl="1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l"/>
            </a:pPr>
            <a:r>
              <a:rPr lang="en-US" altLang="zh-TW" dirty="0" smtClean="0"/>
              <a:t>Passive component pad size </a:t>
            </a:r>
          </a:p>
          <a:p>
            <a:pPr lvl="1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l"/>
            </a:pPr>
            <a:r>
              <a:rPr lang="en-US" altLang="zh-TW" dirty="0" smtClean="0"/>
              <a:t>The general RLC component</a:t>
            </a:r>
            <a:r>
              <a:rPr lang="zh-TW" altLang="en-US" dirty="0" smtClean="0"/>
              <a:t>： </a:t>
            </a:r>
            <a:r>
              <a:rPr lang="en-US" altLang="zh-TW" dirty="0" smtClean="0"/>
              <a:t>place outline area d</a:t>
            </a:r>
            <a:r>
              <a:rPr lang="en-US" altLang="zh-CN" dirty="0" smtClean="0"/>
              <a:t>o not overlap </a:t>
            </a:r>
            <a:endParaRPr lang="en-US" altLang="zh-TW" dirty="0" smtClean="0"/>
          </a:p>
        </p:txBody>
      </p:sp>
      <p:pic>
        <p:nvPicPr>
          <p:cNvPr id="4444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534916"/>
            <a:ext cx="2128838" cy="202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44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34916"/>
            <a:ext cx="1912938" cy="209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群組 10"/>
          <p:cNvGrpSpPr>
            <a:grpSpLocks/>
          </p:cNvGrpSpPr>
          <p:nvPr/>
        </p:nvGrpSpPr>
        <p:grpSpPr bwMode="auto">
          <a:xfrm rot="2700000">
            <a:off x="1601115" y="3476179"/>
            <a:ext cx="2105184" cy="2041525"/>
            <a:chOff x="2206792" y="4449305"/>
            <a:chExt cx="2129148" cy="2042831"/>
          </a:xfrm>
        </p:grpSpPr>
        <p:cxnSp>
          <p:nvCxnSpPr>
            <p:cNvPr id="444423" name="直線接點 3"/>
            <p:cNvCxnSpPr>
              <a:cxnSpLocks noChangeShapeType="1"/>
            </p:cNvCxnSpPr>
            <p:nvPr/>
          </p:nvCxnSpPr>
          <p:spPr bwMode="auto">
            <a:xfrm>
              <a:off x="3271366" y="4449305"/>
              <a:ext cx="0" cy="2042831"/>
            </a:xfrm>
            <a:prstGeom prst="line">
              <a:avLst/>
            </a:prstGeom>
            <a:noFill/>
            <a:ln w="508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44424" name="直線接點 11"/>
            <p:cNvCxnSpPr>
              <a:cxnSpLocks noChangeShapeType="1"/>
            </p:cNvCxnSpPr>
            <p:nvPr/>
          </p:nvCxnSpPr>
          <p:spPr bwMode="auto">
            <a:xfrm flipH="1">
              <a:off x="2206792" y="5470721"/>
              <a:ext cx="2129148" cy="0"/>
            </a:xfrm>
            <a:prstGeom prst="line">
              <a:avLst/>
            </a:prstGeom>
            <a:noFill/>
            <a:ln w="5080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67544" y="294556"/>
            <a:ext cx="2520280" cy="51058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0" kern="0" dirty="0" smtClean="0">
                <a:latin typeface="+mj-lt"/>
                <a:ea typeface="DFKai-SB" pitchFamily="65" charset="-120"/>
                <a:cs typeface="+mj-cs"/>
              </a:rPr>
              <a:t>Other limitation</a:t>
            </a:r>
            <a:endParaRPr lang="en-US" altLang="zh-CN" sz="2400" b="0" kern="0" dirty="0">
              <a:latin typeface="+mj-lt"/>
              <a:ea typeface="DFKai-SB" pitchFamily="65" charset="-120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39552" y="1014636"/>
            <a:ext cx="6318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l"/>
            </a:pPr>
            <a:r>
              <a:rPr lang="en-US" altLang="zh-CN" dirty="0" smtClean="0"/>
              <a:t>  For component higher than 5mm, need to keep same distance/clearance on </a:t>
            </a:r>
            <a:r>
              <a:rPr lang="en-US" altLang="zh-CN" dirty="0" err="1" smtClean="0"/>
              <a:t>pcb</a:t>
            </a:r>
            <a:r>
              <a:rPr lang="en-US" altLang="zh-CN" dirty="0" smtClean="0"/>
              <a:t> surface free from component to avoid shadow effect and causing AOI </a:t>
            </a:r>
            <a:r>
              <a:rPr lang="en-US" altLang="zh-CN" dirty="0" err="1" smtClean="0"/>
              <a:t>limiation</a:t>
            </a:r>
            <a:r>
              <a:rPr lang="en-US" altLang="zh-CN" dirty="0" smtClean="0"/>
              <a:t>.</a:t>
            </a:r>
          </a:p>
        </p:txBody>
      </p:sp>
      <p:grpSp>
        <p:nvGrpSpPr>
          <p:cNvPr id="11" name="Group 569"/>
          <p:cNvGrpSpPr>
            <a:grpSpLocks/>
          </p:cNvGrpSpPr>
          <p:nvPr/>
        </p:nvGrpSpPr>
        <p:grpSpPr bwMode="auto">
          <a:xfrm>
            <a:off x="1259632" y="2166764"/>
            <a:ext cx="5256584" cy="2304256"/>
            <a:chOff x="0" y="0"/>
            <a:chExt cx="346" cy="114"/>
          </a:xfrm>
        </p:grpSpPr>
        <p:pic>
          <p:nvPicPr>
            <p:cNvPr id="12" name="Picture 570" descr="080465307@21072009-2A1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lc="http://schemas.openxmlformats.org/drawingml/2006/lockedCanvas" xmlns:a14="http://schemas.microsoft.com/office/drawing/2010/main" xmlns="" xmlns:xdr="http://schemas.openxmlformats.org/drawingml/2006/spreadsheetDrawing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46" cy="109"/>
            </a:xfrm>
            <a:prstGeom prst="rect">
              <a:avLst/>
            </a:prstGeom>
            <a:noFill/>
            <a:extLst>
              <a:ext uri="{909E8E84-426E-40DD-AFC4-6F175D3DCCD1}">
                <a14:hiddenFill xmlns:lc="http://schemas.openxmlformats.org/drawingml/2006/lockedCanvas" xmlns:a14="http://schemas.microsoft.com/office/drawing/2010/main" xmlns="" xmlns:xdr="http://schemas.openxmlformats.org/drawingml/2006/spreadsheetDrawing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 Box 571"/>
            <p:cNvSpPr txBox="1">
              <a:spLocks noChangeArrowheads="1"/>
            </p:cNvSpPr>
            <p:nvPr/>
          </p:nvSpPr>
          <p:spPr bwMode="auto">
            <a:xfrm>
              <a:off x="159" y="95"/>
              <a:ext cx="46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 xmlns:xdr="http://schemas.openxmlformats.org/drawingml/2006/spreadsheetDrawing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xmlns:xdr="http://schemas.openxmlformats.org/drawingml/2006/spreadsheetDrawing" w="9525">
                  <a:solidFill>
                    <a:srgbClr xmlns:mc="http://schemas.openxmlformats.org/markup-compatibility/2006" val="9999FF" mc:Ignorable="a14" a14:legacySpreadsheetColorIndex="2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altLang="zh-TW" sz="1000" b="1" i="0" u="none" strike="noStrike" baseline="0">
                  <a:solidFill>
                    <a:srgbClr val="808080"/>
                  </a:solidFill>
                  <a:latin typeface="Arial"/>
                  <a:cs typeface="Arial"/>
                </a:rPr>
                <a:t>D = H</a:t>
              </a:r>
            </a:p>
          </p:txBody>
        </p:sp>
      </p:grp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7544" y="294556"/>
            <a:ext cx="2520280" cy="51058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0" kern="0" dirty="0" smtClean="0">
                <a:latin typeface="+mj-lt"/>
                <a:ea typeface="DFKai-SB" pitchFamily="65" charset="-120"/>
                <a:cs typeface="+mj-cs"/>
              </a:rPr>
              <a:t>Other limitation</a:t>
            </a:r>
            <a:endParaRPr lang="en-US" altLang="zh-CN" sz="2400" b="0" kern="0" dirty="0">
              <a:latin typeface="+mj-lt"/>
              <a:ea typeface="DFKai-SB" pitchFamily="65" charset="-120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798612"/>
            <a:ext cx="8442003" cy="560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01572" tIns="50786" rIns="101572" bIns="50786"/>
          <a:lstStyle/>
          <a:p>
            <a:pPr marL="1028700" lvl="1" indent="-571500">
              <a:spcBef>
                <a:spcPct val="20000"/>
              </a:spcBef>
              <a:buFont typeface="Wingdings" pitchFamily="2" charset="2"/>
              <a:buChar char="§"/>
            </a:pPr>
            <a:endParaRPr lang="en-US" altLang="zh-CN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7544" y="294556"/>
            <a:ext cx="5832648" cy="510580"/>
          </a:xfrm>
          <a:prstGeom prst="rect">
            <a:avLst/>
          </a:prstGeom>
        </p:spPr>
        <p:txBody>
          <a:bodyPr/>
          <a:lstStyle/>
          <a:p>
            <a:pPr lvl="0" eaLnBrk="0" hangingPunct="0">
              <a:defRPr/>
            </a:pPr>
            <a:r>
              <a:rPr lang="en-US" altLang="zh-CN" sz="2400" b="0" kern="0" dirty="0" smtClean="0">
                <a:latin typeface="+mj-lt"/>
                <a:ea typeface="DFKai-SB" pitchFamily="65" charset="-120"/>
                <a:cs typeface="+mj-cs"/>
              </a:rPr>
              <a:t>Gerber file layers requirement</a:t>
            </a:r>
          </a:p>
        </p:txBody>
      </p:sp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3" cstate="print"/>
          <a:srcRect r="34238" b="37879"/>
          <a:stretch>
            <a:fillRect/>
          </a:stretch>
        </p:blipFill>
        <p:spPr bwMode="auto">
          <a:xfrm>
            <a:off x="395536" y="798612"/>
            <a:ext cx="8268287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55576" y="5119092"/>
            <a:ext cx="5760640" cy="504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zh-CN" altLang="en-US" sz="2600" dirty="0" smtClean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5047084"/>
            <a:ext cx="7200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00000"/>
              </a:lnSpc>
            </a:pPr>
            <a:r>
              <a:rPr lang="en-US" altLang="zh-CN" sz="2600" dirty="0" smtClean="0">
                <a:latin typeface="+mj-lt"/>
              </a:rPr>
              <a:t>SMD layer: component PAD , reference this layer to design stencil aperture </a:t>
            </a:r>
            <a:endParaRPr lang="zh-CN" altLang="en-US" sz="26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798612"/>
            <a:ext cx="8442003" cy="560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01572" tIns="50786" rIns="101572" bIns="50786"/>
          <a:lstStyle/>
          <a:p>
            <a:pPr marL="1028700" lvl="1" indent="-571500">
              <a:spcBef>
                <a:spcPct val="20000"/>
              </a:spcBef>
              <a:buFont typeface="Wingdings" pitchFamily="2" charset="2"/>
              <a:buChar char="§"/>
            </a:pPr>
            <a:endParaRPr lang="en-US" altLang="zh-CN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7544" y="294556"/>
            <a:ext cx="5832648" cy="510580"/>
          </a:xfrm>
          <a:prstGeom prst="rect">
            <a:avLst/>
          </a:prstGeom>
        </p:spPr>
        <p:txBody>
          <a:bodyPr/>
          <a:lstStyle/>
          <a:p>
            <a:pPr lvl="0" eaLnBrk="0" hangingPunct="0">
              <a:defRPr/>
            </a:pPr>
            <a:r>
              <a:rPr lang="en-US" altLang="zh-CN" sz="2400" b="0" kern="0" dirty="0" smtClean="0">
                <a:latin typeface="+mj-lt"/>
                <a:ea typeface="DFKai-SB" pitchFamily="65" charset="-120"/>
                <a:cs typeface="+mj-cs"/>
              </a:rPr>
              <a:t>Gerber file layers requirement</a:t>
            </a:r>
          </a:p>
        </p:txBody>
      </p:sp>
      <p:pic>
        <p:nvPicPr>
          <p:cNvPr id="860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794" y="853157"/>
            <a:ext cx="6301984" cy="354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467544" y="4471020"/>
            <a:ext cx="4968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00000"/>
              </a:lnSpc>
            </a:pPr>
            <a:r>
              <a:rPr lang="en-US" altLang="zh-CN" sz="2400" dirty="0" smtClean="0">
                <a:latin typeface="+mj-lt"/>
              </a:rPr>
              <a:t>Silk layer:</a:t>
            </a:r>
            <a:r>
              <a:rPr lang="en-US" altLang="zh-TW" sz="2400" dirty="0" smtClean="0">
                <a:latin typeface="Helvetica 55 Roman"/>
                <a:ea typeface="DFKai-SB" pitchFamily="65" charset="-120"/>
              </a:rPr>
              <a:t> SMD component</a:t>
            </a:r>
            <a:r>
              <a:rPr lang="zh-TW" altLang="en-US" sz="2400" dirty="0" smtClean="0">
                <a:latin typeface="Helvetica 55 Roman"/>
                <a:ea typeface="DFKai-SB" pitchFamily="65" charset="-120"/>
              </a:rPr>
              <a:t> </a:t>
            </a:r>
            <a:r>
              <a:rPr lang="en-US" altLang="zh-TW" sz="2400" dirty="0" smtClean="0">
                <a:latin typeface="Helvetica 55 Roman"/>
                <a:ea typeface="DFKai-SB" pitchFamily="65" charset="-120"/>
              </a:rPr>
              <a:t> text marking include body outline , pin assignment ,component name ,polarity marking</a:t>
            </a:r>
            <a:r>
              <a:rPr lang="en-US" altLang="zh-CN" sz="2400" dirty="0" smtClean="0">
                <a:latin typeface="+mj-lt"/>
              </a:rPr>
              <a:t>  </a:t>
            </a:r>
            <a:endParaRPr lang="zh-CN" altLang="en-US" sz="2400" dirty="0" smtClean="0">
              <a:latin typeface="+mj-lt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5608" y="4543028"/>
            <a:ext cx="3528392" cy="1684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798612"/>
            <a:ext cx="8442003" cy="560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01572" tIns="50786" rIns="101572" bIns="50786"/>
          <a:lstStyle/>
          <a:p>
            <a:pPr marL="1028700" lvl="1" indent="-571500">
              <a:spcBef>
                <a:spcPct val="20000"/>
              </a:spcBef>
              <a:buFont typeface="Wingdings" pitchFamily="2" charset="2"/>
              <a:buChar char="§"/>
            </a:pPr>
            <a:endParaRPr lang="en-US" altLang="zh-CN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7544" y="294556"/>
            <a:ext cx="5832648" cy="510580"/>
          </a:xfrm>
          <a:prstGeom prst="rect">
            <a:avLst/>
          </a:prstGeom>
        </p:spPr>
        <p:txBody>
          <a:bodyPr/>
          <a:lstStyle/>
          <a:p>
            <a:pPr lvl="0" eaLnBrk="0" hangingPunct="0">
              <a:defRPr/>
            </a:pPr>
            <a:r>
              <a:rPr lang="en-US" altLang="zh-CN" sz="2400" b="0" kern="0" dirty="0" smtClean="0">
                <a:latin typeface="+mj-lt"/>
                <a:ea typeface="DFKai-SB" pitchFamily="65" charset="-120"/>
                <a:cs typeface="+mj-cs"/>
              </a:rPr>
              <a:t>Gerber file layers</a:t>
            </a:r>
            <a:r>
              <a:rPr lang="en-US" altLang="zh-CN" sz="2400" dirty="0" smtClean="0"/>
              <a:t> </a:t>
            </a:r>
            <a:r>
              <a:rPr lang="en-US" altLang="zh-CN" sz="2400" b="0" kern="0" dirty="0" smtClean="0">
                <a:latin typeface="+mj-lt"/>
                <a:ea typeface="DFKai-SB" pitchFamily="65" charset="-120"/>
                <a:cs typeface="+mj-cs"/>
              </a:rPr>
              <a:t>requirement</a:t>
            </a:r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3" cstate="print"/>
          <a:srcRect l="553" t="9844" r="42997" b="36016"/>
          <a:stretch>
            <a:fillRect/>
          </a:stretch>
        </p:blipFill>
        <p:spPr bwMode="auto">
          <a:xfrm>
            <a:off x="467544" y="798612"/>
            <a:ext cx="734481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9552" y="4975076"/>
            <a:ext cx="5112568" cy="504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00000"/>
              </a:lnSpc>
            </a:pPr>
            <a:r>
              <a:rPr lang="en-US" altLang="zh-CN" sz="2600" dirty="0" smtClean="0">
                <a:latin typeface="+mj-lt"/>
              </a:rPr>
              <a:t>Solder mask layer </a:t>
            </a:r>
            <a:endParaRPr lang="zh-CN" altLang="en-US" sz="26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798612"/>
            <a:ext cx="8442003" cy="560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01572" tIns="50786" rIns="101572" bIns="50786"/>
          <a:lstStyle/>
          <a:p>
            <a:pPr marL="1028700" lvl="1" indent="-571500">
              <a:spcBef>
                <a:spcPct val="20000"/>
              </a:spcBef>
              <a:buFont typeface="Wingdings" pitchFamily="2" charset="2"/>
              <a:buChar char="§"/>
            </a:pPr>
            <a:endParaRPr lang="en-US" altLang="zh-CN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7544" y="294556"/>
            <a:ext cx="5832648" cy="510580"/>
          </a:xfrm>
          <a:prstGeom prst="rect">
            <a:avLst/>
          </a:prstGeom>
        </p:spPr>
        <p:txBody>
          <a:bodyPr/>
          <a:lstStyle/>
          <a:p>
            <a:pPr lvl="0" eaLnBrk="0" hangingPunct="0">
              <a:defRPr/>
            </a:pPr>
            <a:r>
              <a:rPr lang="en-US" altLang="zh-CN" sz="2400" b="0" kern="0" dirty="0" smtClean="0">
                <a:latin typeface="+mj-lt"/>
                <a:ea typeface="DFKai-SB" pitchFamily="65" charset="-120"/>
                <a:cs typeface="+mj-cs"/>
              </a:rPr>
              <a:t>Gerber file layers requirement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544" y="4759052"/>
            <a:ext cx="51125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00000"/>
              </a:lnSpc>
            </a:pPr>
            <a:r>
              <a:rPr lang="en-US" altLang="zh-CN" sz="2600" dirty="0" smtClean="0">
                <a:latin typeface="+mj-lt"/>
              </a:rPr>
              <a:t>Place layer :check the component location </a:t>
            </a:r>
            <a:endParaRPr lang="zh-CN" altLang="en-US" sz="2600" dirty="0" smtClean="0">
              <a:latin typeface="+mj-lt"/>
            </a:endParaRPr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98612"/>
            <a:ext cx="6994525" cy="376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798612"/>
            <a:ext cx="8442003" cy="560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01572" tIns="50786" rIns="101572" bIns="50786"/>
          <a:lstStyle/>
          <a:p>
            <a:pPr marL="1028700" lvl="1" indent="-571500">
              <a:spcBef>
                <a:spcPct val="20000"/>
              </a:spcBef>
              <a:buFont typeface="Wingdings" pitchFamily="2" charset="2"/>
              <a:buChar char="§"/>
            </a:pPr>
            <a:endParaRPr lang="en-US" altLang="zh-CN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7544" y="294556"/>
            <a:ext cx="5832648" cy="510580"/>
          </a:xfrm>
          <a:prstGeom prst="rect">
            <a:avLst/>
          </a:prstGeom>
        </p:spPr>
        <p:txBody>
          <a:bodyPr/>
          <a:lstStyle/>
          <a:p>
            <a:pPr lvl="0" eaLnBrk="0" hangingPunct="0">
              <a:defRPr/>
            </a:pPr>
            <a:r>
              <a:rPr lang="en-US" altLang="zh-CN" sz="2400" b="0" kern="0" dirty="0" smtClean="0">
                <a:latin typeface="+mj-lt"/>
                <a:ea typeface="DFKai-SB" pitchFamily="65" charset="-120"/>
                <a:cs typeface="+mj-cs"/>
              </a:rPr>
              <a:t>Gerber file layers requirement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544" y="4759052"/>
            <a:ext cx="69847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00000"/>
              </a:lnSpc>
            </a:pPr>
            <a:r>
              <a:rPr lang="en-US" altLang="zh-CN" sz="2600" dirty="0" smtClean="0">
                <a:latin typeface="+mj-lt"/>
              </a:rPr>
              <a:t>Drill  layer :confirm the through-hole size whether it match with the component</a:t>
            </a:r>
            <a:endParaRPr lang="zh-CN" altLang="en-US" sz="2600" dirty="0" smtClean="0">
              <a:latin typeface="+mj-lt"/>
            </a:endParaRP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70620"/>
            <a:ext cx="6867425" cy="377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1157313" y="4274732"/>
            <a:ext cx="7058025" cy="1025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72" tIns="50786" rIns="101572" bIns="50786">
            <a:spAutoFit/>
          </a:bodyPr>
          <a:lstStyle/>
          <a:p>
            <a:pPr marL="457200" indent="-457200" algn="ctr" eaLnBrk="0" hangingPunct="0"/>
            <a:r>
              <a:rPr kumimoji="0" lang="en-US" altLang="zh-TW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Thank  You !</a:t>
            </a:r>
          </a:p>
        </p:txBody>
      </p:sp>
      <p:pic>
        <p:nvPicPr>
          <p:cNvPr id="5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14678" y="1943638"/>
            <a:ext cx="2825328" cy="191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4" name="Text Box 4"/>
          <p:cNvSpPr txBox="1">
            <a:spLocks noChangeArrowheads="1"/>
          </p:cNvSpPr>
          <p:nvPr/>
        </p:nvSpPr>
        <p:spPr bwMode="auto">
          <a:xfrm>
            <a:off x="500034" y="247628"/>
            <a:ext cx="64294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200" b="1" dirty="0" smtClean="0">
                <a:ea typeface="DFKai-SB" pitchFamily="65" charset="-120"/>
              </a:rPr>
              <a:t>PCB layout rules</a:t>
            </a:r>
            <a:endParaRPr lang="zh-TW" altLang="en-US" sz="2200" b="1" dirty="0">
              <a:ea typeface="DFKai-SB" pitchFamily="65" charset="-12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8596" y="819132"/>
            <a:ext cx="8358246" cy="448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l"/>
            </a:pPr>
            <a:r>
              <a:rPr kumimoji="0" lang="en-US" altLang="zh-TW" sz="2000" b="1" dirty="0">
                <a:latin typeface="+mj-lt"/>
                <a:ea typeface="DFKai-SB" pitchFamily="65" charset="-120"/>
              </a:rPr>
              <a:t>  </a:t>
            </a:r>
            <a:r>
              <a:rPr lang="en-US" altLang="zh-TW" sz="2000" dirty="0" smtClean="0">
                <a:latin typeface="+mj-lt"/>
                <a:ea typeface="DFKai-SB" pitchFamily="65" charset="-120"/>
              </a:rPr>
              <a:t>V-Cut layout rule </a:t>
            </a:r>
            <a:r>
              <a:rPr kumimoji="0" lang="en-US" altLang="zh-TW" sz="2000" b="1" dirty="0" smtClean="0">
                <a:latin typeface="+mj-lt"/>
                <a:ea typeface="DFKai-SB" pitchFamily="65" charset="-120"/>
              </a:rPr>
              <a:t> :</a:t>
            </a:r>
            <a:endParaRPr kumimoji="0" lang="en-US" altLang="zh-CN" sz="2000" b="1" dirty="0" smtClean="0">
              <a:latin typeface="+mj-lt"/>
              <a:ea typeface="DFKai-SB" pitchFamily="65" charset="-120"/>
            </a:endParaRPr>
          </a:p>
          <a:p>
            <a:pPr lvl="1">
              <a:lnSpc>
                <a:spcPts val="22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l"/>
            </a:pPr>
            <a:r>
              <a:rPr lang="en-US" altLang="zh-CN" dirty="0" smtClean="0">
                <a:latin typeface="+mj-lt"/>
                <a:ea typeface="DFKai-SB" pitchFamily="65" charset="-120"/>
              </a:rPr>
              <a:t>  Chips to V-Cut line should be more than 1mm, otherwise will damage chips or  will change to use Stamp Cut design , will add the PCB cost</a:t>
            </a:r>
          </a:p>
          <a:p>
            <a:pPr lvl="1">
              <a:lnSpc>
                <a:spcPts val="22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l"/>
            </a:pPr>
            <a:endParaRPr lang="en-US" altLang="zh-CN" dirty="0" smtClean="0">
              <a:latin typeface="+mj-lt"/>
              <a:ea typeface="DFKai-SB" pitchFamily="65" charset="-120"/>
            </a:endParaRPr>
          </a:p>
          <a:p>
            <a:pPr lvl="1">
              <a:lnSpc>
                <a:spcPts val="22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l"/>
            </a:pPr>
            <a:endParaRPr lang="en-US" altLang="zh-CN" dirty="0" smtClean="0">
              <a:latin typeface="+mj-lt"/>
              <a:ea typeface="DFKai-SB" pitchFamily="65" charset="-120"/>
            </a:endParaRPr>
          </a:p>
          <a:p>
            <a:pPr lvl="1">
              <a:lnSpc>
                <a:spcPts val="22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l"/>
            </a:pPr>
            <a:endParaRPr lang="en-US" altLang="zh-CN" dirty="0" smtClean="0">
              <a:latin typeface="+mj-lt"/>
              <a:ea typeface="DFKai-SB" pitchFamily="65" charset="-120"/>
            </a:endParaRPr>
          </a:p>
          <a:p>
            <a:pPr lvl="1">
              <a:lnSpc>
                <a:spcPts val="22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l"/>
            </a:pPr>
            <a:endParaRPr lang="en-US" altLang="zh-CN" dirty="0" smtClean="0">
              <a:latin typeface="+mj-lt"/>
              <a:ea typeface="DFKai-SB" pitchFamily="65" charset="-120"/>
            </a:endParaRPr>
          </a:p>
          <a:p>
            <a:pPr lvl="1">
              <a:lnSpc>
                <a:spcPts val="2200"/>
              </a:lnSpc>
              <a:spcBef>
                <a:spcPct val="50000"/>
              </a:spcBef>
              <a:buClr>
                <a:srgbClr val="FF9900"/>
              </a:buClr>
            </a:pPr>
            <a:endParaRPr lang="en-US" altLang="zh-CN" dirty="0" smtClean="0">
              <a:latin typeface="+mj-lt"/>
              <a:ea typeface="DFKai-SB" pitchFamily="65" charset="-120"/>
            </a:endParaRPr>
          </a:p>
          <a:p>
            <a:pPr lvl="1"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l"/>
            </a:pPr>
            <a:r>
              <a:rPr lang="en-US" altLang="zh-CN" dirty="0" smtClean="0">
                <a:latin typeface="+mj-lt"/>
                <a:ea typeface="DFKai-SB" pitchFamily="65" charset="-120"/>
              </a:rPr>
              <a:t>  </a:t>
            </a:r>
            <a:r>
              <a:rPr lang="en-US" altLang="zh-CN" dirty="0" smtClean="0">
                <a:ea typeface="DFKai-SB" pitchFamily="65" charset="-120"/>
              </a:rPr>
              <a:t>The distance to PCB edge 0.5mm, can not layout the trace, The distance to PCB edge 1.0mm,can not layout the any component</a:t>
            </a:r>
            <a:endParaRPr lang="en-US" altLang="zh-CN" dirty="0" smtClean="0">
              <a:latin typeface="+mj-lt"/>
              <a:ea typeface="DFKai-SB" pitchFamily="65" charset="-120"/>
            </a:endParaRPr>
          </a:p>
          <a:p>
            <a:pPr lvl="1"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l"/>
            </a:pPr>
            <a:r>
              <a:rPr lang="en-US" altLang="zh-CN" dirty="0" smtClean="0">
                <a:latin typeface="+mj-lt"/>
                <a:ea typeface="DFKai-SB" pitchFamily="65" charset="-120"/>
              </a:rPr>
              <a:t>  The distance to PCB edge 5mm, can not layout  the components height over 25mm, otherwise cuter will damage components</a:t>
            </a:r>
          </a:p>
        </p:txBody>
      </p:sp>
      <p:grpSp>
        <p:nvGrpSpPr>
          <p:cNvPr id="2" name="Group 313"/>
          <p:cNvGrpSpPr/>
          <p:nvPr/>
        </p:nvGrpSpPr>
        <p:grpSpPr>
          <a:xfrm>
            <a:off x="899592" y="1734716"/>
            <a:ext cx="5832648" cy="2088232"/>
            <a:chOff x="500034" y="1962140"/>
            <a:chExt cx="7554732" cy="2786082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500034" y="1962140"/>
              <a:ext cx="7475698" cy="2786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359128" y="3431659"/>
              <a:ext cx="5484097" cy="1206492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359127" y="2058212"/>
              <a:ext cx="5484098" cy="1235082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359128" y="3321588"/>
              <a:ext cx="5484097" cy="557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359128" y="3377338"/>
              <a:ext cx="5484097" cy="543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416688" y="3062850"/>
              <a:ext cx="80585" cy="71475"/>
              <a:chOff x="637" y="770"/>
              <a:chExt cx="136" cy="137"/>
            </a:xfrm>
          </p:grpSpPr>
          <p:sp>
            <p:nvSpPr>
              <p:cNvPr id="311" name="AutoShape 9"/>
              <p:cNvSpPr>
                <a:spLocks noChangeArrowheads="1"/>
              </p:cNvSpPr>
              <p:nvPr/>
            </p:nvSpPr>
            <p:spPr bwMode="auto">
              <a:xfrm>
                <a:off x="637" y="770"/>
                <a:ext cx="136" cy="137"/>
              </a:xfrm>
              <a:prstGeom prst="octagon">
                <a:avLst>
                  <a:gd name="adj" fmla="val 29287"/>
                </a:avLst>
              </a:prstGeom>
              <a:solidFill>
                <a:srgbClr val="008000"/>
              </a:solidFill>
              <a:ln w="6350">
                <a:solidFill>
                  <a:srgbClr val="FF0000"/>
                </a:solidFill>
                <a:miter lim="800000"/>
                <a:headEnd/>
                <a:tailEnd/>
              </a:ln>
            </p:spPr>
          </p:sp>
          <p:sp>
            <p:nvSpPr>
              <p:cNvPr id="312" name="Oval 311"/>
              <p:cNvSpPr>
                <a:spLocks noChangeArrowheads="1"/>
              </p:cNvSpPr>
              <p:nvPr/>
            </p:nvSpPr>
            <p:spPr bwMode="auto">
              <a:xfrm>
                <a:off x="652" y="785"/>
                <a:ext cx="107" cy="108"/>
              </a:xfrm>
              <a:prstGeom prst="ellipse">
                <a:avLst/>
              </a:prstGeom>
              <a:solidFill>
                <a:srgbClr val="99CC00"/>
              </a:solidFill>
              <a:ln w="3175">
                <a:solidFill>
                  <a:srgbClr val="99CC00"/>
                </a:solidFill>
                <a:round/>
                <a:headEnd/>
                <a:tailEnd/>
              </a:ln>
            </p:spPr>
          </p:sp>
          <p:sp>
            <p:nvSpPr>
              <p:cNvPr id="313" name="Oval 312"/>
              <p:cNvSpPr>
                <a:spLocks noChangeArrowheads="1"/>
              </p:cNvSpPr>
              <p:nvPr/>
            </p:nvSpPr>
            <p:spPr bwMode="auto">
              <a:xfrm>
                <a:off x="679" y="812"/>
                <a:ext cx="52" cy="53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4781112" y="2629713"/>
              <a:ext cx="138146" cy="318777"/>
              <a:chOff x="2975" y="467"/>
              <a:chExt cx="249" cy="685"/>
            </a:xfrm>
          </p:grpSpPr>
          <p:sp>
            <p:nvSpPr>
              <p:cNvPr id="308" name="Rectangle 307"/>
              <p:cNvSpPr>
                <a:spLocks noChangeArrowheads="1"/>
              </p:cNvSpPr>
              <p:nvPr/>
            </p:nvSpPr>
            <p:spPr bwMode="auto">
              <a:xfrm>
                <a:off x="2975" y="968"/>
                <a:ext cx="249" cy="184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333333"/>
                </a:solidFill>
                <a:miter lim="800000"/>
                <a:headEnd/>
                <a:tailEnd/>
              </a:ln>
            </p:spPr>
          </p:sp>
          <p:sp>
            <p:nvSpPr>
              <p:cNvPr id="309" name="Rectangle 308"/>
              <p:cNvSpPr>
                <a:spLocks noChangeArrowheads="1"/>
              </p:cNvSpPr>
              <p:nvPr/>
            </p:nvSpPr>
            <p:spPr bwMode="auto">
              <a:xfrm>
                <a:off x="2975" y="467"/>
                <a:ext cx="249" cy="184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333333"/>
                </a:solidFill>
                <a:miter lim="800000"/>
                <a:headEnd/>
                <a:tailEnd/>
              </a:ln>
            </p:spPr>
          </p:sp>
          <p:sp>
            <p:nvSpPr>
              <p:cNvPr id="310" name="Rectangle 309"/>
              <p:cNvSpPr>
                <a:spLocks noChangeArrowheads="1"/>
              </p:cNvSpPr>
              <p:nvPr/>
            </p:nvSpPr>
            <p:spPr bwMode="auto">
              <a:xfrm>
                <a:off x="2975" y="467"/>
                <a:ext cx="249" cy="68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 rot="16200000">
              <a:off x="1994163" y="2654311"/>
              <a:ext cx="128654" cy="342486"/>
              <a:chOff x="1038" y="485"/>
              <a:chExt cx="249" cy="685"/>
            </a:xfrm>
          </p:grpSpPr>
          <p:sp>
            <p:nvSpPr>
              <p:cNvPr id="305" name="Rectangle 304"/>
              <p:cNvSpPr>
                <a:spLocks noChangeArrowheads="1"/>
              </p:cNvSpPr>
              <p:nvPr/>
            </p:nvSpPr>
            <p:spPr bwMode="auto">
              <a:xfrm>
                <a:off x="1038" y="986"/>
                <a:ext cx="249" cy="184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333333"/>
                </a:solidFill>
                <a:miter lim="800000"/>
                <a:headEnd/>
                <a:tailEnd/>
              </a:ln>
            </p:spPr>
          </p:sp>
          <p:sp>
            <p:nvSpPr>
              <p:cNvPr id="306" name="Rectangle 305"/>
              <p:cNvSpPr>
                <a:spLocks noChangeArrowheads="1"/>
              </p:cNvSpPr>
              <p:nvPr/>
            </p:nvSpPr>
            <p:spPr bwMode="auto">
              <a:xfrm>
                <a:off x="1038" y="485"/>
                <a:ext cx="249" cy="184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333333"/>
                </a:solidFill>
                <a:miter lim="800000"/>
                <a:headEnd/>
                <a:tailEnd/>
              </a:ln>
            </p:spPr>
          </p:sp>
          <p:sp>
            <p:nvSpPr>
              <p:cNvPr id="307" name="Rectangle 306"/>
              <p:cNvSpPr>
                <a:spLocks noChangeArrowheads="1"/>
              </p:cNvSpPr>
              <p:nvPr/>
            </p:nvSpPr>
            <p:spPr bwMode="auto">
              <a:xfrm>
                <a:off x="1038" y="485"/>
                <a:ext cx="249" cy="68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</p:sp>
        </p:grpSp>
        <p:grpSp>
          <p:nvGrpSpPr>
            <p:cNvPr id="12" name="Group 14"/>
            <p:cNvGrpSpPr>
              <a:grpSpLocks/>
            </p:cNvGrpSpPr>
            <p:nvPr/>
          </p:nvGrpSpPr>
          <p:grpSpPr bwMode="auto">
            <a:xfrm rot="16200000">
              <a:off x="2670778" y="2685760"/>
              <a:ext cx="211565" cy="342486"/>
              <a:chOff x="1508" y="507"/>
              <a:chExt cx="249" cy="685"/>
            </a:xfrm>
          </p:grpSpPr>
          <p:sp>
            <p:nvSpPr>
              <p:cNvPr id="302" name="Rectangle 301"/>
              <p:cNvSpPr>
                <a:spLocks noChangeArrowheads="1"/>
              </p:cNvSpPr>
              <p:nvPr/>
            </p:nvSpPr>
            <p:spPr bwMode="auto">
              <a:xfrm>
                <a:off x="1508" y="1008"/>
                <a:ext cx="249" cy="184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333333"/>
                </a:solidFill>
                <a:miter lim="800000"/>
                <a:headEnd/>
                <a:tailEnd/>
              </a:ln>
            </p:spPr>
          </p:sp>
          <p:sp>
            <p:nvSpPr>
              <p:cNvPr id="303" name="Rectangle 302"/>
              <p:cNvSpPr>
                <a:spLocks noChangeArrowheads="1"/>
              </p:cNvSpPr>
              <p:nvPr/>
            </p:nvSpPr>
            <p:spPr bwMode="auto">
              <a:xfrm>
                <a:off x="1508" y="507"/>
                <a:ext cx="249" cy="184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333333"/>
                </a:solidFill>
                <a:miter lim="800000"/>
                <a:headEnd/>
                <a:tailEnd/>
              </a:ln>
            </p:spPr>
          </p:sp>
          <p:sp>
            <p:nvSpPr>
              <p:cNvPr id="304" name="Rectangle 303"/>
              <p:cNvSpPr>
                <a:spLocks noChangeArrowheads="1"/>
              </p:cNvSpPr>
              <p:nvPr/>
            </p:nvSpPr>
            <p:spPr bwMode="auto">
              <a:xfrm>
                <a:off x="1508" y="507"/>
                <a:ext cx="249" cy="68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</p:sp>
        </p:grpSp>
        <p:grpSp>
          <p:nvGrpSpPr>
            <p:cNvPr id="13" name="Group 15"/>
            <p:cNvGrpSpPr>
              <a:grpSpLocks/>
            </p:cNvGrpSpPr>
            <p:nvPr/>
          </p:nvGrpSpPr>
          <p:grpSpPr bwMode="auto">
            <a:xfrm rot="16200000">
              <a:off x="5640649" y="2324184"/>
              <a:ext cx="132943" cy="316584"/>
              <a:chOff x="3572" y="253"/>
              <a:chExt cx="249" cy="685"/>
            </a:xfrm>
          </p:grpSpPr>
          <p:sp>
            <p:nvSpPr>
              <p:cNvPr id="299" name="Rectangle 298"/>
              <p:cNvSpPr>
                <a:spLocks noChangeArrowheads="1"/>
              </p:cNvSpPr>
              <p:nvPr/>
            </p:nvSpPr>
            <p:spPr bwMode="auto">
              <a:xfrm>
                <a:off x="3572" y="754"/>
                <a:ext cx="249" cy="184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333333"/>
                </a:solidFill>
                <a:miter lim="800000"/>
                <a:headEnd/>
                <a:tailEnd/>
              </a:ln>
            </p:spPr>
          </p:sp>
          <p:sp>
            <p:nvSpPr>
              <p:cNvPr id="300" name="Rectangle 299"/>
              <p:cNvSpPr>
                <a:spLocks noChangeArrowheads="1"/>
              </p:cNvSpPr>
              <p:nvPr/>
            </p:nvSpPr>
            <p:spPr bwMode="auto">
              <a:xfrm>
                <a:off x="3572" y="253"/>
                <a:ext cx="249" cy="184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333333"/>
                </a:solidFill>
                <a:miter lim="800000"/>
                <a:headEnd/>
                <a:tailEnd/>
              </a:ln>
            </p:spPr>
          </p:sp>
          <p:sp>
            <p:nvSpPr>
              <p:cNvPr id="301" name="Rectangle 300"/>
              <p:cNvSpPr>
                <a:spLocks noChangeArrowheads="1"/>
              </p:cNvSpPr>
              <p:nvPr/>
            </p:nvSpPr>
            <p:spPr bwMode="auto">
              <a:xfrm>
                <a:off x="3572" y="253"/>
                <a:ext cx="249" cy="68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</p:sp>
        </p:grpSp>
        <p:grpSp>
          <p:nvGrpSpPr>
            <p:cNvPr id="14" name="Group 16"/>
            <p:cNvGrpSpPr>
              <a:grpSpLocks/>
            </p:cNvGrpSpPr>
            <p:nvPr/>
          </p:nvGrpSpPr>
          <p:grpSpPr bwMode="auto">
            <a:xfrm rot="16200000">
              <a:off x="5108484" y="2840231"/>
              <a:ext cx="214424" cy="316584"/>
              <a:chOff x="3202" y="614"/>
              <a:chExt cx="249" cy="685"/>
            </a:xfrm>
          </p:grpSpPr>
          <p:sp>
            <p:nvSpPr>
              <p:cNvPr id="296" name="Rectangle 295"/>
              <p:cNvSpPr>
                <a:spLocks noChangeArrowheads="1"/>
              </p:cNvSpPr>
              <p:nvPr/>
            </p:nvSpPr>
            <p:spPr bwMode="auto">
              <a:xfrm>
                <a:off x="3202" y="1115"/>
                <a:ext cx="249" cy="184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333333"/>
                </a:solidFill>
                <a:miter lim="800000"/>
                <a:headEnd/>
                <a:tailEnd/>
              </a:ln>
            </p:spPr>
          </p:sp>
          <p:sp>
            <p:nvSpPr>
              <p:cNvPr id="297" name="Rectangle 296"/>
              <p:cNvSpPr>
                <a:spLocks noChangeArrowheads="1"/>
              </p:cNvSpPr>
              <p:nvPr/>
            </p:nvSpPr>
            <p:spPr bwMode="auto">
              <a:xfrm>
                <a:off x="3202" y="614"/>
                <a:ext cx="249" cy="184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333333"/>
                </a:solidFill>
                <a:miter lim="800000"/>
                <a:headEnd/>
                <a:tailEnd/>
              </a:ln>
            </p:spPr>
          </p:sp>
          <p:sp>
            <p:nvSpPr>
              <p:cNvPr id="298" name="Rectangle 297"/>
              <p:cNvSpPr>
                <a:spLocks noChangeArrowheads="1"/>
              </p:cNvSpPr>
              <p:nvPr/>
            </p:nvSpPr>
            <p:spPr bwMode="auto">
              <a:xfrm>
                <a:off x="3202" y="614"/>
                <a:ext cx="249" cy="68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</p:sp>
        </p:grpSp>
        <p:grpSp>
          <p:nvGrpSpPr>
            <p:cNvPr id="15" name="Group 17"/>
            <p:cNvGrpSpPr>
              <a:grpSpLocks/>
            </p:cNvGrpSpPr>
            <p:nvPr/>
          </p:nvGrpSpPr>
          <p:grpSpPr bwMode="auto">
            <a:xfrm>
              <a:off x="1478566" y="2175134"/>
              <a:ext cx="487827" cy="460297"/>
              <a:chOff x="680" y="149"/>
              <a:chExt cx="254" cy="252"/>
            </a:xfrm>
          </p:grpSpPr>
          <p:grpSp>
            <p:nvGrpSpPr>
              <p:cNvPr id="16" name="Group 258"/>
              <p:cNvGrpSpPr>
                <a:grpSpLocks/>
              </p:cNvGrpSpPr>
              <p:nvPr/>
            </p:nvGrpSpPr>
            <p:grpSpPr bwMode="auto">
              <a:xfrm>
                <a:off x="889" y="194"/>
                <a:ext cx="45" cy="157"/>
                <a:chOff x="889" y="194"/>
                <a:chExt cx="380" cy="1278"/>
              </a:xfrm>
            </p:grpSpPr>
            <p:sp>
              <p:nvSpPr>
                <p:cNvPr id="288" name="Rectangle 287"/>
                <p:cNvSpPr>
                  <a:spLocks noChangeArrowheads="1"/>
                </p:cNvSpPr>
                <p:nvPr/>
              </p:nvSpPr>
              <p:spPr bwMode="auto">
                <a:xfrm rot="5400000">
                  <a:off x="1042" y="41"/>
                  <a:ext cx="74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289" name="Rectangle 288"/>
                <p:cNvSpPr>
                  <a:spLocks noChangeArrowheads="1"/>
                </p:cNvSpPr>
                <p:nvPr/>
              </p:nvSpPr>
              <p:spPr bwMode="auto">
                <a:xfrm rot="5400000">
                  <a:off x="1042" y="206"/>
                  <a:ext cx="73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290" name="Rectangle 289"/>
                <p:cNvSpPr>
                  <a:spLocks noChangeArrowheads="1"/>
                </p:cNvSpPr>
                <p:nvPr/>
              </p:nvSpPr>
              <p:spPr bwMode="auto">
                <a:xfrm rot="5400000">
                  <a:off x="1042" y="377"/>
                  <a:ext cx="73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291" name="Rectangle 290"/>
                <p:cNvSpPr>
                  <a:spLocks noChangeArrowheads="1"/>
                </p:cNvSpPr>
                <p:nvPr/>
              </p:nvSpPr>
              <p:spPr bwMode="auto">
                <a:xfrm rot="5400000">
                  <a:off x="1042" y="552"/>
                  <a:ext cx="74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292" name="Rectangle 291"/>
                <p:cNvSpPr>
                  <a:spLocks noChangeArrowheads="1"/>
                </p:cNvSpPr>
                <p:nvPr/>
              </p:nvSpPr>
              <p:spPr bwMode="auto">
                <a:xfrm rot="5400000">
                  <a:off x="1042" y="717"/>
                  <a:ext cx="73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293" name="Rectangle 292"/>
                <p:cNvSpPr>
                  <a:spLocks noChangeArrowheads="1"/>
                </p:cNvSpPr>
                <p:nvPr/>
              </p:nvSpPr>
              <p:spPr bwMode="auto">
                <a:xfrm rot="5400000">
                  <a:off x="1042" y="888"/>
                  <a:ext cx="73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294" name="Rectangle 293"/>
                <p:cNvSpPr>
                  <a:spLocks noChangeArrowheads="1"/>
                </p:cNvSpPr>
                <p:nvPr/>
              </p:nvSpPr>
              <p:spPr bwMode="auto">
                <a:xfrm rot="5400000">
                  <a:off x="1042" y="1075"/>
                  <a:ext cx="73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295" name="Rectangle 294"/>
                <p:cNvSpPr>
                  <a:spLocks noChangeArrowheads="1"/>
                </p:cNvSpPr>
                <p:nvPr/>
              </p:nvSpPr>
              <p:spPr bwMode="auto">
                <a:xfrm rot="5400000">
                  <a:off x="1042" y="1245"/>
                  <a:ext cx="74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</p:grpSp>
          <p:grpSp>
            <p:nvGrpSpPr>
              <p:cNvPr id="17" name="Group 259"/>
              <p:cNvGrpSpPr>
                <a:grpSpLocks/>
              </p:cNvGrpSpPr>
              <p:nvPr/>
            </p:nvGrpSpPr>
            <p:grpSpPr bwMode="auto">
              <a:xfrm>
                <a:off x="680" y="194"/>
                <a:ext cx="45" cy="157"/>
                <a:chOff x="680" y="194"/>
                <a:chExt cx="380" cy="1278"/>
              </a:xfrm>
            </p:grpSpPr>
            <p:sp>
              <p:nvSpPr>
                <p:cNvPr id="280" name="Rectangle 279"/>
                <p:cNvSpPr>
                  <a:spLocks noChangeArrowheads="1"/>
                </p:cNvSpPr>
                <p:nvPr/>
              </p:nvSpPr>
              <p:spPr bwMode="auto">
                <a:xfrm rot="5400000">
                  <a:off x="833" y="41"/>
                  <a:ext cx="74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281" name="Rectangle 280"/>
                <p:cNvSpPr>
                  <a:spLocks noChangeArrowheads="1"/>
                </p:cNvSpPr>
                <p:nvPr/>
              </p:nvSpPr>
              <p:spPr bwMode="auto">
                <a:xfrm rot="5400000">
                  <a:off x="833" y="206"/>
                  <a:ext cx="73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282" name="Rectangle 281"/>
                <p:cNvSpPr>
                  <a:spLocks noChangeArrowheads="1"/>
                </p:cNvSpPr>
                <p:nvPr/>
              </p:nvSpPr>
              <p:spPr bwMode="auto">
                <a:xfrm rot="5400000">
                  <a:off x="833" y="377"/>
                  <a:ext cx="73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283" name="Rectangle 282"/>
                <p:cNvSpPr>
                  <a:spLocks noChangeArrowheads="1"/>
                </p:cNvSpPr>
                <p:nvPr/>
              </p:nvSpPr>
              <p:spPr bwMode="auto">
                <a:xfrm rot="5400000">
                  <a:off x="833" y="552"/>
                  <a:ext cx="74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284" name="Rectangle 283"/>
                <p:cNvSpPr>
                  <a:spLocks noChangeArrowheads="1"/>
                </p:cNvSpPr>
                <p:nvPr/>
              </p:nvSpPr>
              <p:spPr bwMode="auto">
                <a:xfrm rot="5400000">
                  <a:off x="833" y="717"/>
                  <a:ext cx="73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285" name="Rectangle 284"/>
                <p:cNvSpPr>
                  <a:spLocks noChangeArrowheads="1"/>
                </p:cNvSpPr>
                <p:nvPr/>
              </p:nvSpPr>
              <p:spPr bwMode="auto">
                <a:xfrm rot="5400000">
                  <a:off x="833" y="888"/>
                  <a:ext cx="73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286" name="Rectangle 285"/>
                <p:cNvSpPr>
                  <a:spLocks noChangeArrowheads="1"/>
                </p:cNvSpPr>
                <p:nvPr/>
              </p:nvSpPr>
              <p:spPr bwMode="auto">
                <a:xfrm rot="5400000">
                  <a:off x="833" y="1075"/>
                  <a:ext cx="73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287" name="Rectangle 286"/>
                <p:cNvSpPr>
                  <a:spLocks noChangeArrowheads="1"/>
                </p:cNvSpPr>
                <p:nvPr/>
              </p:nvSpPr>
              <p:spPr bwMode="auto">
                <a:xfrm rot="5400000">
                  <a:off x="833" y="1245"/>
                  <a:ext cx="74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</p:grpSp>
          <p:grpSp>
            <p:nvGrpSpPr>
              <p:cNvPr id="18" name="Group 260"/>
              <p:cNvGrpSpPr>
                <a:grpSpLocks/>
              </p:cNvGrpSpPr>
              <p:nvPr/>
            </p:nvGrpSpPr>
            <p:grpSpPr bwMode="auto">
              <a:xfrm rot="5400000">
                <a:off x="773" y="299"/>
                <a:ext cx="47" cy="157"/>
                <a:chOff x="773" y="297"/>
                <a:chExt cx="380" cy="1278"/>
              </a:xfrm>
            </p:grpSpPr>
            <p:sp>
              <p:nvSpPr>
                <p:cNvPr id="272" name="Rectangle 271"/>
                <p:cNvSpPr>
                  <a:spLocks noChangeArrowheads="1"/>
                </p:cNvSpPr>
                <p:nvPr/>
              </p:nvSpPr>
              <p:spPr bwMode="auto">
                <a:xfrm rot="5400000">
                  <a:off x="926" y="144"/>
                  <a:ext cx="74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273" name="Rectangle 272"/>
                <p:cNvSpPr>
                  <a:spLocks noChangeArrowheads="1"/>
                </p:cNvSpPr>
                <p:nvPr/>
              </p:nvSpPr>
              <p:spPr bwMode="auto">
                <a:xfrm rot="5400000">
                  <a:off x="926" y="309"/>
                  <a:ext cx="73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274" name="Rectangle 273"/>
                <p:cNvSpPr>
                  <a:spLocks noChangeArrowheads="1"/>
                </p:cNvSpPr>
                <p:nvPr/>
              </p:nvSpPr>
              <p:spPr bwMode="auto">
                <a:xfrm rot="5400000">
                  <a:off x="926" y="480"/>
                  <a:ext cx="73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275" name="Rectangle 274"/>
                <p:cNvSpPr>
                  <a:spLocks noChangeArrowheads="1"/>
                </p:cNvSpPr>
                <p:nvPr/>
              </p:nvSpPr>
              <p:spPr bwMode="auto">
                <a:xfrm rot="5400000">
                  <a:off x="926" y="655"/>
                  <a:ext cx="74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276" name="Rectangle 275"/>
                <p:cNvSpPr>
                  <a:spLocks noChangeArrowheads="1"/>
                </p:cNvSpPr>
                <p:nvPr/>
              </p:nvSpPr>
              <p:spPr bwMode="auto">
                <a:xfrm rot="5400000">
                  <a:off x="926" y="820"/>
                  <a:ext cx="73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277" name="Rectangle 276"/>
                <p:cNvSpPr>
                  <a:spLocks noChangeArrowheads="1"/>
                </p:cNvSpPr>
                <p:nvPr/>
              </p:nvSpPr>
              <p:spPr bwMode="auto">
                <a:xfrm rot="5400000">
                  <a:off x="926" y="991"/>
                  <a:ext cx="73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278" name="Rectangle 277"/>
                <p:cNvSpPr>
                  <a:spLocks noChangeArrowheads="1"/>
                </p:cNvSpPr>
                <p:nvPr/>
              </p:nvSpPr>
              <p:spPr bwMode="auto">
                <a:xfrm rot="5400000">
                  <a:off x="926" y="1178"/>
                  <a:ext cx="73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279" name="Rectangle 278"/>
                <p:cNvSpPr>
                  <a:spLocks noChangeArrowheads="1"/>
                </p:cNvSpPr>
                <p:nvPr/>
              </p:nvSpPr>
              <p:spPr bwMode="auto">
                <a:xfrm rot="5400000">
                  <a:off x="926" y="1348"/>
                  <a:ext cx="74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</p:grpSp>
          <p:grpSp>
            <p:nvGrpSpPr>
              <p:cNvPr id="23" name="Group 261"/>
              <p:cNvGrpSpPr>
                <a:grpSpLocks/>
              </p:cNvGrpSpPr>
              <p:nvPr/>
            </p:nvGrpSpPr>
            <p:grpSpPr bwMode="auto">
              <a:xfrm rot="5400000">
                <a:off x="773" y="94"/>
                <a:ext cx="47" cy="157"/>
                <a:chOff x="773" y="92"/>
                <a:chExt cx="380" cy="1278"/>
              </a:xfrm>
            </p:grpSpPr>
            <p:sp>
              <p:nvSpPr>
                <p:cNvPr id="264" name="Rectangle 263"/>
                <p:cNvSpPr>
                  <a:spLocks noChangeArrowheads="1"/>
                </p:cNvSpPr>
                <p:nvPr/>
              </p:nvSpPr>
              <p:spPr bwMode="auto">
                <a:xfrm rot="5400000">
                  <a:off x="926" y="-61"/>
                  <a:ext cx="74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265" name="Rectangle 264"/>
                <p:cNvSpPr>
                  <a:spLocks noChangeArrowheads="1"/>
                </p:cNvSpPr>
                <p:nvPr/>
              </p:nvSpPr>
              <p:spPr bwMode="auto">
                <a:xfrm rot="5400000">
                  <a:off x="926" y="104"/>
                  <a:ext cx="73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266" name="Rectangle 265"/>
                <p:cNvSpPr>
                  <a:spLocks noChangeArrowheads="1"/>
                </p:cNvSpPr>
                <p:nvPr/>
              </p:nvSpPr>
              <p:spPr bwMode="auto">
                <a:xfrm rot="5400000">
                  <a:off x="926" y="275"/>
                  <a:ext cx="73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267" name="Rectangle 266"/>
                <p:cNvSpPr>
                  <a:spLocks noChangeArrowheads="1"/>
                </p:cNvSpPr>
                <p:nvPr/>
              </p:nvSpPr>
              <p:spPr bwMode="auto">
                <a:xfrm rot="5400000">
                  <a:off x="926" y="450"/>
                  <a:ext cx="74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268" name="Rectangle 267"/>
                <p:cNvSpPr>
                  <a:spLocks noChangeArrowheads="1"/>
                </p:cNvSpPr>
                <p:nvPr/>
              </p:nvSpPr>
              <p:spPr bwMode="auto">
                <a:xfrm rot="5400000">
                  <a:off x="926" y="615"/>
                  <a:ext cx="73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269" name="Rectangle 268"/>
                <p:cNvSpPr>
                  <a:spLocks noChangeArrowheads="1"/>
                </p:cNvSpPr>
                <p:nvPr/>
              </p:nvSpPr>
              <p:spPr bwMode="auto">
                <a:xfrm rot="5400000">
                  <a:off x="926" y="786"/>
                  <a:ext cx="73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270" name="Rectangle 269"/>
                <p:cNvSpPr>
                  <a:spLocks noChangeArrowheads="1"/>
                </p:cNvSpPr>
                <p:nvPr/>
              </p:nvSpPr>
              <p:spPr bwMode="auto">
                <a:xfrm rot="5400000">
                  <a:off x="926" y="973"/>
                  <a:ext cx="73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271" name="Rectangle 270"/>
                <p:cNvSpPr>
                  <a:spLocks noChangeArrowheads="1"/>
                </p:cNvSpPr>
                <p:nvPr/>
              </p:nvSpPr>
              <p:spPr bwMode="auto">
                <a:xfrm rot="5400000">
                  <a:off x="926" y="1143"/>
                  <a:ext cx="74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</p:grpSp>
          <p:sp>
            <p:nvSpPr>
              <p:cNvPr id="263" name="Rectangle 262"/>
              <p:cNvSpPr>
                <a:spLocks noChangeArrowheads="1"/>
              </p:cNvSpPr>
              <p:nvPr/>
            </p:nvSpPr>
            <p:spPr bwMode="auto">
              <a:xfrm>
                <a:off x="733" y="199"/>
                <a:ext cx="150" cy="147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</p:sp>
        </p:grpSp>
        <p:sp>
          <p:nvSpPr>
            <p:cNvPr id="19" name="Line 70"/>
            <p:cNvSpPr>
              <a:spLocks noChangeShapeType="1"/>
            </p:cNvSpPr>
            <p:nvPr/>
          </p:nvSpPr>
          <p:spPr bwMode="auto">
            <a:xfrm>
              <a:off x="7024541" y="2671169"/>
              <a:ext cx="2878" cy="4417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</p:spPr>
        </p:sp>
        <p:sp>
          <p:nvSpPr>
            <p:cNvPr id="20" name="Line 71"/>
            <p:cNvSpPr>
              <a:spLocks noChangeShapeType="1"/>
            </p:cNvSpPr>
            <p:nvPr/>
          </p:nvSpPr>
          <p:spPr bwMode="auto">
            <a:xfrm rot="10800000">
              <a:off x="7031736" y="3374479"/>
              <a:ext cx="2878" cy="4417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</p:spPr>
        </p:sp>
        <p:sp>
          <p:nvSpPr>
            <p:cNvPr id="21" name="Text Box 72"/>
            <p:cNvSpPr txBox="1">
              <a:spLocks noChangeArrowheads="1"/>
            </p:cNvSpPr>
            <p:nvPr/>
          </p:nvSpPr>
          <p:spPr bwMode="auto">
            <a:xfrm>
              <a:off x="6777030" y="3069997"/>
              <a:ext cx="1125312" cy="397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1">
                <a:defRPr sz="1000"/>
              </a:pPr>
              <a:r>
                <a:rPr lang="en-US" sz="1400" b="0" i="0" strike="noStrike" dirty="0">
                  <a:solidFill>
                    <a:srgbClr val="000000"/>
                  </a:solidFill>
                  <a:latin typeface="宋体"/>
                  <a:ea typeface="宋体"/>
                </a:rPr>
                <a:t>≥1mm</a:t>
              </a:r>
            </a:p>
            <a:p>
              <a:pPr algn="l" rtl="1">
                <a:defRPr sz="1000"/>
              </a:pPr>
              <a:endParaRPr lang="en-US" sz="1400" b="0" i="0" strike="noStrike" dirty="0">
                <a:solidFill>
                  <a:srgbClr val="000000"/>
                </a:solidFill>
                <a:latin typeface="宋体"/>
                <a:ea typeface="宋体"/>
              </a:endParaRPr>
            </a:p>
          </p:txBody>
        </p:sp>
        <p:sp>
          <p:nvSpPr>
            <p:cNvPr id="22" name="Text Box 73"/>
            <p:cNvSpPr txBox="1">
              <a:spLocks noChangeArrowheads="1"/>
            </p:cNvSpPr>
            <p:nvPr/>
          </p:nvSpPr>
          <p:spPr bwMode="auto">
            <a:xfrm>
              <a:off x="5240159" y="2515354"/>
              <a:ext cx="1040410" cy="350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1">
                <a:defRPr sz="1000"/>
              </a:pPr>
              <a:r>
                <a:rPr lang="en-US" altLang="zh-CN" sz="1050" b="0" i="0" strike="noStrike">
                  <a:solidFill>
                    <a:sysClr val="windowText" lastClr="000000"/>
                  </a:solidFill>
                  <a:latin typeface="宋体"/>
                  <a:ea typeface="宋体"/>
                  <a:cs typeface="Times New Roman"/>
                </a:rPr>
                <a:t>Chips</a:t>
              </a:r>
              <a:endParaRPr lang="zh-CN" altLang="en-US" sz="1050" b="0" i="0" strike="noStrike">
                <a:solidFill>
                  <a:sysClr val="windowText" lastClr="000000"/>
                </a:solidFill>
                <a:latin typeface="Times New Roman"/>
                <a:cs typeface="Times New Roman"/>
              </a:endParaRPr>
            </a:p>
            <a:p>
              <a:pPr algn="l" rtl="1">
                <a:defRPr sz="1000"/>
              </a:pPr>
              <a:endParaRPr lang="zh-CN" altLang="en-US" sz="1050" b="0" i="0" strike="noStrike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25" name="Group 22"/>
            <p:cNvGrpSpPr>
              <a:grpSpLocks/>
            </p:cNvGrpSpPr>
            <p:nvPr/>
          </p:nvGrpSpPr>
          <p:grpSpPr bwMode="auto">
            <a:xfrm>
              <a:off x="3855824" y="2206583"/>
              <a:ext cx="366950" cy="420271"/>
              <a:chOff x="2332" y="171"/>
              <a:chExt cx="176" cy="238"/>
            </a:xfrm>
          </p:grpSpPr>
          <p:sp>
            <p:nvSpPr>
              <p:cNvPr id="248" name="Rectangle 247"/>
              <p:cNvSpPr>
                <a:spLocks noChangeArrowheads="1"/>
              </p:cNvSpPr>
              <p:nvPr/>
            </p:nvSpPr>
            <p:spPr bwMode="auto">
              <a:xfrm>
                <a:off x="2446" y="362"/>
                <a:ext cx="24" cy="47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</p:sp>
          <p:sp>
            <p:nvSpPr>
              <p:cNvPr id="249" name="Rectangle 248"/>
              <p:cNvSpPr>
                <a:spLocks noChangeArrowheads="1"/>
              </p:cNvSpPr>
              <p:nvPr/>
            </p:nvSpPr>
            <p:spPr bwMode="auto">
              <a:xfrm>
                <a:off x="2485" y="362"/>
                <a:ext cx="23" cy="47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</p:sp>
          <p:sp>
            <p:nvSpPr>
              <p:cNvPr id="250" name="Rectangle 249"/>
              <p:cNvSpPr>
                <a:spLocks noChangeArrowheads="1"/>
              </p:cNvSpPr>
              <p:nvPr/>
            </p:nvSpPr>
            <p:spPr bwMode="auto">
              <a:xfrm>
                <a:off x="2408" y="362"/>
                <a:ext cx="23" cy="47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</p:sp>
          <p:sp>
            <p:nvSpPr>
              <p:cNvPr id="251" name="Rectangle 250"/>
              <p:cNvSpPr>
                <a:spLocks noChangeArrowheads="1"/>
              </p:cNvSpPr>
              <p:nvPr/>
            </p:nvSpPr>
            <p:spPr bwMode="auto">
              <a:xfrm>
                <a:off x="2370" y="362"/>
                <a:ext cx="24" cy="46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</p:sp>
          <p:sp>
            <p:nvSpPr>
              <p:cNvPr id="252" name="Rectangle 251"/>
              <p:cNvSpPr>
                <a:spLocks noChangeArrowheads="1"/>
              </p:cNvSpPr>
              <p:nvPr/>
            </p:nvSpPr>
            <p:spPr bwMode="auto">
              <a:xfrm>
                <a:off x="2332" y="362"/>
                <a:ext cx="23" cy="45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</p:sp>
          <p:sp>
            <p:nvSpPr>
              <p:cNvPr id="253" name="Rectangle 252"/>
              <p:cNvSpPr>
                <a:spLocks noChangeArrowheads="1"/>
              </p:cNvSpPr>
              <p:nvPr/>
            </p:nvSpPr>
            <p:spPr bwMode="auto">
              <a:xfrm>
                <a:off x="2332" y="171"/>
                <a:ext cx="23" cy="46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</p:sp>
          <p:sp>
            <p:nvSpPr>
              <p:cNvPr id="254" name="Rectangle 253"/>
              <p:cNvSpPr>
                <a:spLocks noChangeArrowheads="1"/>
              </p:cNvSpPr>
              <p:nvPr/>
            </p:nvSpPr>
            <p:spPr bwMode="auto">
              <a:xfrm>
                <a:off x="2370" y="171"/>
                <a:ext cx="24" cy="46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</p:sp>
          <p:sp>
            <p:nvSpPr>
              <p:cNvPr id="255" name="Rectangle 254"/>
              <p:cNvSpPr>
                <a:spLocks noChangeArrowheads="1"/>
              </p:cNvSpPr>
              <p:nvPr/>
            </p:nvSpPr>
            <p:spPr bwMode="auto">
              <a:xfrm>
                <a:off x="2408" y="171"/>
                <a:ext cx="24" cy="46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</p:sp>
          <p:sp>
            <p:nvSpPr>
              <p:cNvPr id="256" name="Rectangle 255"/>
              <p:cNvSpPr>
                <a:spLocks noChangeArrowheads="1"/>
              </p:cNvSpPr>
              <p:nvPr/>
            </p:nvSpPr>
            <p:spPr bwMode="auto">
              <a:xfrm>
                <a:off x="2446" y="171"/>
                <a:ext cx="24" cy="46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</p:sp>
          <p:sp>
            <p:nvSpPr>
              <p:cNvPr id="257" name="Rectangle 256"/>
              <p:cNvSpPr>
                <a:spLocks noChangeArrowheads="1"/>
              </p:cNvSpPr>
              <p:nvPr/>
            </p:nvSpPr>
            <p:spPr bwMode="auto">
              <a:xfrm>
                <a:off x="2485" y="171"/>
                <a:ext cx="23" cy="46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</p:sp>
          <p:sp>
            <p:nvSpPr>
              <p:cNvPr id="258" name="Rectangle 257"/>
              <p:cNvSpPr>
                <a:spLocks noChangeArrowheads="1"/>
              </p:cNvSpPr>
              <p:nvPr/>
            </p:nvSpPr>
            <p:spPr bwMode="auto">
              <a:xfrm>
                <a:off x="2332" y="229"/>
                <a:ext cx="176" cy="113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</p:sp>
        </p:grpSp>
        <p:sp>
          <p:nvSpPr>
            <p:cNvPr id="24" name="Line 86"/>
            <p:cNvSpPr>
              <a:spLocks noChangeShapeType="1"/>
            </p:cNvSpPr>
            <p:nvPr/>
          </p:nvSpPr>
          <p:spPr bwMode="auto">
            <a:xfrm>
              <a:off x="979227" y="3611775"/>
              <a:ext cx="866289" cy="14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sp>
        <p:grpSp>
          <p:nvGrpSpPr>
            <p:cNvPr id="26" name="Group 24"/>
            <p:cNvGrpSpPr>
              <a:grpSpLocks/>
            </p:cNvGrpSpPr>
            <p:nvPr/>
          </p:nvGrpSpPr>
          <p:grpSpPr bwMode="auto">
            <a:xfrm rot="16200000">
              <a:off x="3344238" y="2865876"/>
              <a:ext cx="211565" cy="342486"/>
              <a:chOff x="1976" y="633"/>
              <a:chExt cx="249" cy="685"/>
            </a:xfrm>
          </p:grpSpPr>
          <p:sp>
            <p:nvSpPr>
              <p:cNvPr id="245" name="Rectangle 244"/>
              <p:cNvSpPr>
                <a:spLocks noChangeArrowheads="1"/>
              </p:cNvSpPr>
              <p:nvPr/>
            </p:nvSpPr>
            <p:spPr bwMode="auto">
              <a:xfrm>
                <a:off x="1976" y="1134"/>
                <a:ext cx="249" cy="184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333333"/>
                </a:solidFill>
                <a:miter lim="800000"/>
                <a:headEnd/>
                <a:tailEnd/>
              </a:ln>
            </p:spPr>
          </p:sp>
          <p:sp>
            <p:nvSpPr>
              <p:cNvPr id="246" name="Rectangle 245"/>
              <p:cNvSpPr>
                <a:spLocks noChangeArrowheads="1"/>
              </p:cNvSpPr>
              <p:nvPr/>
            </p:nvSpPr>
            <p:spPr bwMode="auto">
              <a:xfrm>
                <a:off x="1976" y="633"/>
                <a:ext cx="249" cy="184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333333"/>
                </a:solidFill>
                <a:miter lim="800000"/>
                <a:headEnd/>
                <a:tailEnd/>
              </a:ln>
            </p:spPr>
          </p:sp>
          <p:sp>
            <p:nvSpPr>
              <p:cNvPr id="247" name="Rectangle 246"/>
              <p:cNvSpPr>
                <a:spLocks noChangeArrowheads="1"/>
              </p:cNvSpPr>
              <p:nvPr/>
            </p:nvSpPr>
            <p:spPr bwMode="auto">
              <a:xfrm>
                <a:off x="1976" y="633"/>
                <a:ext cx="249" cy="68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</p:sp>
        </p:grpSp>
        <p:grpSp>
          <p:nvGrpSpPr>
            <p:cNvPr id="27" name="Group 25"/>
            <p:cNvGrpSpPr>
              <a:grpSpLocks/>
            </p:cNvGrpSpPr>
            <p:nvPr/>
          </p:nvGrpSpPr>
          <p:grpSpPr bwMode="auto">
            <a:xfrm rot="16200000">
              <a:off x="3832065" y="2857299"/>
              <a:ext cx="211565" cy="342486"/>
              <a:chOff x="2315" y="627"/>
              <a:chExt cx="249" cy="685"/>
            </a:xfrm>
          </p:grpSpPr>
          <p:sp>
            <p:nvSpPr>
              <p:cNvPr id="242" name="Rectangle 241"/>
              <p:cNvSpPr>
                <a:spLocks noChangeArrowheads="1"/>
              </p:cNvSpPr>
              <p:nvPr/>
            </p:nvSpPr>
            <p:spPr bwMode="auto">
              <a:xfrm>
                <a:off x="2315" y="1128"/>
                <a:ext cx="249" cy="184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333333"/>
                </a:solidFill>
                <a:miter lim="800000"/>
                <a:headEnd/>
                <a:tailEnd/>
              </a:ln>
            </p:spPr>
          </p:sp>
          <p:sp>
            <p:nvSpPr>
              <p:cNvPr id="243" name="Rectangle 242"/>
              <p:cNvSpPr>
                <a:spLocks noChangeArrowheads="1"/>
              </p:cNvSpPr>
              <p:nvPr/>
            </p:nvSpPr>
            <p:spPr bwMode="auto">
              <a:xfrm>
                <a:off x="2315" y="627"/>
                <a:ext cx="249" cy="184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333333"/>
                </a:solidFill>
                <a:miter lim="800000"/>
                <a:headEnd/>
                <a:tailEnd/>
              </a:ln>
            </p:spPr>
          </p:sp>
          <p:sp>
            <p:nvSpPr>
              <p:cNvPr id="244" name="Rectangle 243"/>
              <p:cNvSpPr>
                <a:spLocks noChangeArrowheads="1"/>
              </p:cNvSpPr>
              <p:nvPr/>
            </p:nvSpPr>
            <p:spPr bwMode="auto">
              <a:xfrm>
                <a:off x="2315" y="627"/>
                <a:ext cx="249" cy="68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</p:sp>
        </p:grpSp>
        <p:grpSp>
          <p:nvGrpSpPr>
            <p:cNvPr id="28" name="Group 26"/>
            <p:cNvGrpSpPr>
              <a:grpSpLocks/>
            </p:cNvGrpSpPr>
            <p:nvPr/>
          </p:nvGrpSpPr>
          <p:grpSpPr bwMode="auto">
            <a:xfrm>
              <a:off x="5936644" y="2403853"/>
              <a:ext cx="366950" cy="420271"/>
              <a:chOff x="3778" y="309"/>
              <a:chExt cx="176" cy="238"/>
            </a:xfrm>
          </p:grpSpPr>
          <p:sp>
            <p:nvSpPr>
              <p:cNvPr id="231" name="Rectangle 230"/>
              <p:cNvSpPr>
                <a:spLocks noChangeArrowheads="1"/>
              </p:cNvSpPr>
              <p:nvPr/>
            </p:nvSpPr>
            <p:spPr bwMode="auto">
              <a:xfrm>
                <a:off x="3892" y="500"/>
                <a:ext cx="24" cy="47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</p:sp>
          <p:sp>
            <p:nvSpPr>
              <p:cNvPr id="232" name="Rectangle 231"/>
              <p:cNvSpPr>
                <a:spLocks noChangeArrowheads="1"/>
              </p:cNvSpPr>
              <p:nvPr/>
            </p:nvSpPr>
            <p:spPr bwMode="auto">
              <a:xfrm>
                <a:off x="3931" y="500"/>
                <a:ext cx="23" cy="47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</p:sp>
          <p:sp>
            <p:nvSpPr>
              <p:cNvPr id="233" name="Rectangle 232"/>
              <p:cNvSpPr>
                <a:spLocks noChangeArrowheads="1"/>
              </p:cNvSpPr>
              <p:nvPr/>
            </p:nvSpPr>
            <p:spPr bwMode="auto">
              <a:xfrm>
                <a:off x="3854" y="500"/>
                <a:ext cx="23" cy="47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</p:sp>
          <p:sp>
            <p:nvSpPr>
              <p:cNvPr id="234" name="Rectangle 233"/>
              <p:cNvSpPr>
                <a:spLocks noChangeArrowheads="1"/>
              </p:cNvSpPr>
              <p:nvPr/>
            </p:nvSpPr>
            <p:spPr bwMode="auto">
              <a:xfrm>
                <a:off x="3816" y="500"/>
                <a:ext cx="24" cy="46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</p:sp>
          <p:sp>
            <p:nvSpPr>
              <p:cNvPr id="235" name="Rectangle 234"/>
              <p:cNvSpPr>
                <a:spLocks noChangeArrowheads="1"/>
              </p:cNvSpPr>
              <p:nvPr/>
            </p:nvSpPr>
            <p:spPr bwMode="auto">
              <a:xfrm>
                <a:off x="3778" y="500"/>
                <a:ext cx="23" cy="45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</p:sp>
          <p:sp>
            <p:nvSpPr>
              <p:cNvPr id="236" name="Rectangle 235"/>
              <p:cNvSpPr>
                <a:spLocks noChangeArrowheads="1"/>
              </p:cNvSpPr>
              <p:nvPr/>
            </p:nvSpPr>
            <p:spPr bwMode="auto">
              <a:xfrm>
                <a:off x="3778" y="309"/>
                <a:ext cx="23" cy="46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</p:sp>
          <p:sp>
            <p:nvSpPr>
              <p:cNvPr id="237" name="Rectangle 236"/>
              <p:cNvSpPr>
                <a:spLocks noChangeArrowheads="1"/>
              </p:cNvSpPr>
              <p:nvPr/>
            </p:nvSpPr>
            <p:spPr bwMode="auto">
              <a:xfrm>
                <a:off x="3816" y="309"/>
                <a:ext cx="24" cy="46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</p:sp>
          <p:sp>
            <p:nvSpPr>
              <p:cNvPr id="238" name="Rectangle 237"/>
              <p:cNvSpPr>
                <a:spLocks noChangeArrowheads="1"/>
              </p:cNvSpPr>
              <p:nvPr/>
            </p:nvSpPr>
            <p:spPr bwMode="auto">
              <a:xfrm>
                <a:off x="3854" y="309"/>
                <a:ext cx="24" cy="46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</p:sp>
          <p:sp>
            <p:nvSpPr>
              <p:cNvPr id="239" name="Rectangle 238"/>
              <p:cNvSpPr>
                <a:spLocks noChangeArrowheads="1"/>
              </p:cNvSpPr>
              <p:nvPr/>
            </p:nvSpPr>
            <p:spPr bwMode="auto">
              <a:xfrm>
                <a:off x="3892" y="309"/>
                <a:ext cx="24" cy="46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</p:sp>
          <p:sp>
            <p:nvSpPr>
              <p:cNvPr id="240" name="Rectangle 239"/>
              <p:cNvSpPr>
                <a:spLocks noChangeArrowheads="1"/>
              </p:cNvSpPr>
              <p:nvPr/>
            </p:nvSpPr>
            <p:spPr bwMode="auto">
              <a:xfrm>
                <a:off x="3931" y="309"/>
                <a:ext cx="23" cy="46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</p:sp>
          <p:sp>
            <p:nvSpPr>
              <p:cNvPr id="241" name="Rectangle 240"/>
              <p:cNvSpPr>
                <a:spLocks noChangeArrowheads="1"/>
              </p:cNvSpPr>
              <p:nvPr/>
            </p:nvSpPr>
            <p:spPr bwMode="auto">
              <a:xfrm>
                <a:off x="3778" y="367"/>
                <a:ext cx="176" cy="113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</p:sp>
        </p:grpSp>
        <p:grpSp>
          <p:nvGrpSpPr>
            <p:cNvPr id="29" name="Group 27"/>
            <p:cNvGrpSpPr>
              <a:grpSpLocks/>
            </p:cNvGrpSpPr>
            <p:nvPr/>
          </p:nvGrpSpPr>
          <p:grpSpPr bwMode="auto">
            <a:xfrm rot="16200000">
              <a:off x="2791655" y="2402720"/>
              <a:ext cx="211565" cy="342486"/>
              <a:chOff x="1592" y="309"/>
              <a:chExt cx="249" cy="685"/>
            </a:xfrm>
          </p:grpSpPr>
          <p:sp>
            <p:nvSpPr>
              <p:cNvPr id="228" name="Rectangle 227"/>
              <p:cNvSpPr>
                <a:spLocks noChangeArrowheads="1"/>
              </p:cNvSpPr>
              <p:nvPr/>
            </p:nvSpPr>
            <p:spPr bwMode="auto">
              <a:xfrm>
                <a:off x="1592" y="810"/>
                <a:ext cx="249" cy="184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333333"/>
                </a:solidFill>
                <a:miter lim="800000"/>
                <a:headEnd/>
                <a:tailEnd/>
              </a:ln>
            </p:spPr>
          </p:sp>
          <p:sp>
            <p:nvSpPr>
              <p:cNvPr id="229" name="Rectangle 228"/>
              <p:cNvSpPr>
                <a:spLocks noChangeArrowheads="1"/>
              </p:cNvSpPr>
              <p:nvPr/>
            </p:nvSpPr>
            <p:spPr bwMode="auto">
              <a:xfrm>
                <a:off x="1592" y="309"/>
                <a:ext cx="249" cy="184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333333"/>
                </a:solidFill>
                <a:miter lim="800000"/>
                <a:headEnd/>
                <a:tailEnd/>
              </a:ln>
            </p:spPr>
          </p:sp>
          <p:sp>
            <p:nvSpPr>
              <p:cNvPr id="230" name="Rectangle 229"/>
              <p:cNvSpPr>
                <a:spLocks noChangeArrowheads="1"/>
              </p:cNvSpPr>
              <p:nvPr/>
            </p:nvSpPr>
            <p:spPr bwMode="auto">
              <a:xfrm>
                <a:off x="1592" y="309"/>
                <a:ext cx="249" cy="68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</p:sp>
        </p:grpSp>
        <p:grpSp>
          <p:nvGrpSpPr>
            <p:cNvPr id="30" name="Group 28"/>
            <p:cNvGrpSpPr>
              <a:grpSpLocks/>
            </p:cNvGrpSpPr>
            <p:nvPr/>
          </p:nvGrpSpPr>
          <p:grpSpPr bwMode="auto">
            <a:xfrm>
              <a:off x="2310319" y="2691181"/>
              <a:ext cx="138146" cy="318777"/>
              <a:chOff x="1258" y="510"/>
              <a:chExt cx="249" cy="685"/>
            </a:xfrm>
          </p:grpSpPr>
          <p:sp>
            <p:nvSpPr>
              <p:cNvPr id="225" name="Rectangle 224"/>
              <p:cNvSpPr>
                <a:spLocks noChangeArrowheads="1"/>
              </p:cNvSpPr>
              <p:nvPr/>
            </p:nvSpPr>
            <p:spPr bwMode="auto">
              <a:xfrm>
                <a:off x="1258" y="1011"/>
                <a:ext cx="249" cy="184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333333"/>
                </a:solidFill>
                <a:miter lim="800000"/>
                <a:headEnd/>
                <a:tailEnd/>
              </a:ln>
            </p:spPr>
          </p:sp>
          <p:sp>
            <p:nvSpPr>
              <p:cNvPr id="226" name="Rectangle 225"/>
              <p:cNvSpPr>
                <a:spLocks noChangeArrowheads="1"/>
              </p:cNvSpPr>
              <p:nvPr/>
            </p:nvSpPr>
            <p:spPr bwMode="auto">
              <a:xfrm>
                <a:off x="1258" y="510"/>
                <a:ext cx="249" cy="184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333333"/>
                </a:solidFill>
                <a:miter lim="800000"/>
                <a:headEnd/>
                <a:tailEnd/>
              </a:ln>
            </p:spPr>
          </p:sp>
          <p:sp>
            <p:nvSpPr>
              <p:cNvPr id="227" name="Rectangle 226"/>
              <p:cNvSpPr>
                <a:spLocks noChangeArrowheads="1"/>
              </p:cNvSpPr>
              <p:nvPr/>
            </p:nvSpPr>
            <p:spPr bwMode="auto">
              <a:xfrm>
                <a:off x="1258" y="510"/>
                <a:ext cx="249" cy="68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</p:sp>
        </p:grpSp>
        <p:grpSp>
          <p:nvGrpSpPr>
            <p:cNvPr id="31" name="Group 29"/>
            <p:cNvGrpSpPr>
              <a:grpSpLocks/>
            </p:cNvGrpSpPr>
            <p:nvPr/>
          </p:nvGrpSpPr>
          <p:grpSpPr bwMode="auto">
            <a:xfrm flipH="1">
              <a:off x="4457333" y="4153553"/>
              <a:ext cx="162609" cy="420271"/>
              <a:chOff x="2750" y="1533"/>
              <a:chExt cx="249" cy="685"/>
            </a:xfrm>
          </p:grpSpPr>
          <p:sp>
            <p:nvSpPr>
              <p:cNvPr id="222" name="Rectangle 221"/>
              <p:cNvSpPr>
                <a:spLocks noChangeArrowheads="1"/>
              </p:cNvSpPr>
              <p:nvPr/>
            </p:nvSpPr>
            <p:spPr bwMode="auto">
              <a:xfrm>
                <a:off x="2750" y="2034"/>
                <a:ext cx="249" cy="184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333333"/>
                </a:solidFill>
                <a:miter lim="800000"/>
                <a:headEnd/>
                <a:tailEnd/>
              </a:ln>
            </p:spPr>
          </p:sp>
          <p:sp>
            <p:nvSpPr>
              <p:cNvPr id="223" name="Rectangle 222"/>
              <p:cNvSpPr>
                <a:spLocks noChangeArrowheads="1"/>
              </p:cNvSpPr>
              <p:nvPr/>
            </p:nvSpPr>
            <p:spPr bwMode="auto">
              <a:xfrm>
                <a:off x="2750" y="1533"/>
                <a:ext cx="249" cy="184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333333"/>
                </a:solidFill>
                <a:miter lim="800000"/>
                <a:headEnd/>
                <a:tailEnd/>
              </a:ln>
            </p:spPr>
          </p:sp>
          <p:sp>
            <p:nvSpPr>
              <p:cNvPr id="224" name="Rectangle 223"/>
              <p:cNvSpPr>
                <a:spLocks noChangeArrowheads="1"/>
              </p:cNvSpPr>
              <p:nvPr/>
            </p:nvSpPr>
            <p:spPr bwMode="auto">
              <a:xfrm>
                <a:off x="2750" y="1533"/>
                <a:ext cx="249" cy="68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</p:sp>
        </p:grpSp>
        <p:grpSp>
          <p:nvGrpSpPr>
            <p:cNvPr id="32" name="Group 30"/>
            <p:cNvGrpSpPr>
              <a:grpSpLocks/>
            </p:cNvGrpSpPr>
            <p:nvPr/>
          </p:nvGrpSpPr>
          <p:grpSpPr bwMode="auto">
            <a:xfrm rot="16200000">
              <a:off x="2028700" y="4268208"/>
              <a:ext cx="128654" cy="342486"/>
              <a:chOff x="1062" y="1614"/>
              <a:chExt cx="249" cy="685"/>
            </a:xfrm>
          </p:grpSpPr>
          <p:sp>
            <p:nvSpPr>
              <p:cNvPr id="219" name="Rectangle 218"/>
              <p:cNvSpPr>
                <a:spLocks noChangeArrowheads="1"/>
              </p:cNvSpPr>
              <p:nvPr/>
            </p:nvSpPr>
            <p:spPr bwMode="auto">
              <a:xfrm>
                <a:off x="1062" y="2115"/>
                <a:ext cx="249" cy="184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333333"/>
                </a:solidFill>
                <a:miter lim="800000"/>
                <a:headEnd/>
                <a:tailEnd/>
              </a:ln>
            </p:spPr>
          </p:sp>
          <p:sp>
            <p:nvSpPr>
              <p:cNvPr id="220" name="Rectangle 219"/>
              <p:cNvSpPr>
                <a:spLocks noChangeArrowheads="1"/>
              </p:cNvSpPr>
              <p:nvPr/>
            </p:nvSpPr>
            <p:spPr bwMode="auto">
              <a:xfrm>
                <a:off x="1062" y="1614"/>
                <a:ext cx="249" cy="184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333333"/>
                </a:solidFill>
                <a:miter lim="800000"/>
                <a:headEnd/>
                <a:tailEnd/>
              </a:ln>
            </p:spPr>
          </p:sp>
          <p:sp>
            <p:nvSpPr>
              <p:cNvPr id="221" name="Rectangle 220"/>
              <p:cNvSpPr>
                <a:spLocks noChangeArrowheads="1"/>
              </p:cNvSpPr>
              <p:nvPr/>
            </p:nvSpPr>
            <p:spPr bwMode="auto">
              <a:xfrm>
                <a:off x="1062" y="1614"/>
                <a:ext cx="249" cy="68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</p:sp>
        </p:grpSp>
        <p:grpSp>
          <p:nvGrpSpPr>
            <p:cNvPr id="33" name="Group 31"/>
            <p:cNvGrpSpPr>
              <a:grpSpLocks/>
            </p:cNvGrpSpPr>
            <p:nvPr/>
          </p:nvGrpSpPr>
          <p:grpSpPr bwMode="auto">
            <a:xfrm rot="16200000">
              <a:off x="4243624" y="3696411"/>
              <a:ext cx="211565" cy="342486"/>
              <a:chOff x="2601" y="1214"/>
              <a:chExt cx="249" cy="685"/>
            </a:xfrm>
          </p:grpSpPr>
          <p:sp>
            <p:nvSpPr>
              <p:cNvPr id="216" name="Rectangle 215"/>
              <p:cNvSpPr>
                <a:spLocks noChangeArrowheads="1"/>
              </p:cNvSpPr>
              <p:nvPr/>
            </p:nvSpPr>
            <p:spPr bwMode="auto">
              <a:xfrm>
                <a:off x="2601" y="1715"/>
                <a:ext cx="249" cy="184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333333"/>
                </a:solidFill>
                <a:miter lim="800000"/>
                <a:headEnd/>
                <a:tailEnd/>
              </a:ln>
            </p:spPr>
          </p:sp>
          <p:sp>
            <p:nvSpPr>
              <p:cNvPr id="217" name="Rectangle 216"/>
              <p:cNvSpPr>
                <a:spLocks noChangeArrowheads="1"/>
              </p:cNvSpPr>
              <p:nvPr/>
            </p:nvSpPr>
            <p:spPr bwMode="auto">
              <a:xfrm>
                <a:off x="2601" y="1214"/>
                <a:ext cx="249" cy="184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333333"/>
                </a:solidFill>
                <a:miter lim="800000"/>
                <a:headEnd/>
                <a:tailEnd/>
              </a:ln>
            </p:spPr>
          </p:sp>
          <p:sp>
            <p:nvSpPr>
              <p:cNvPr id="218" name="Rectangle 217"/>
              <p:cNvSpPr>
                <a:spLocks noChangeArrowheads="1"/>
              </p:cNvSpPr>
              <p:nvPr/>
            </p:nvSpPr>
            <p:spPr bwMode="auto">
              <a:xfrm>
                <a:off x="2601" y="1214"/>
                <a:ext cx="249" cy="68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</p:sp>
        </p:grpSp>
        <p:grpSp>
          <p:nvGrpSpPr>
            <p:cNvPr id="34" name="Group 32"/>
            <p:cNvGrpSpPr>
              <a:grpSpLocks/>
            </p:cNvGrpSpPr>
            <p:nvPr/>
          </p:nvGrpSpPr>
          <p:grpSpPr bwMode="auto">
            <a:xfrm rot="16200000">
              <a:off x="5640649" y="4076742"/>
              <a:ext cx="132943" cy="316584"/>
              <a:chOff x="3572" y="1479"/>
              <a:chExt cx="249" cy="685"/>
            </a:xfrm>
          </p:grpSpPr>
          <p:sp>
            <p:nvSpPr>
              <p:cNvPr id="213" name="Rectangle 212"/>
              <p:cNvSpPr>
                <a:spLocks noChangeArrowheads="1"/>
              </p:cNvSpPr>
              <p:nvPr/>
            </p:nvSpPr>
            <p:spPr bwMode="auto">
              <a:xfrm>
                <a:off x="3572" y="1980"/>
                <a:ext cx="249" cy="184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333333"/>
                </a:solidFill>
                <a:miter lim="800000"/>
                <a:headEnd/>
                <a:tailEnd/>
              </a:ln>
            </p:spPr>
          </p:sp>
          <p:sp>
            <p:nvSpPr>
              <p:cNvPr id="214" name="Rectangle 213"/>
              <p:cNvSpPr>
                <a:spLocks noChangeArrowheads="1"/>
              </p:cNvSpPr>
              <p:nvPr/>
            </p:nvSpPr>
            <p:spPr bwMode="auto">
              <a:xfrm>
                <a:off x="3572" y="1479"/>
                <a:ext cx="249" cy="184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333333"/>
                </a:solidFill>
                <a:miter lim="800000"/>
                <a:headEnd/>
                <a:tailEnd/>
              </a:ln>
            </p:spPr>
          </p:sp>
          <p:sp>
            <p:nvSpPr>
              <p:cNvPr id="215" name="Rectangle 214"/>
              <p:cNvSpPr>
                <a:spLocks noChangeArrowheads="1"/>
              </p:cNvSpPr>
              <p:nvPr/>
            </p:nvSpPr>
            <p:spPr bwMode="auto">
              <a:xfrm>
                <a:off x="3572" y="1479"/>
                <a:ext cx="249" cy="68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</p:sp>
        </p:grpSp>
        <p:grpSp>
          <p:nvGrpSpPr>
            <p:cNvPr id="35" name="Group 33"/>
            <p:cNvGrpSpPr>
              <a:grpSpLocks/>
            </p:cNvGrpSpPr>
            <p:nvPr/>
          </p:nvGrpSpPr>
          <p:grpSpPr bwMode="auto">
            <a:xfrm rot="16200000">
              <a:off x="6156084" y="3903773"/>
              <a:ext cx="212994" cy="316584"/>
              <a:chOff x="3930" y="1358"/>
              <a:chExt cx="249" cy="685"/>
            </a:xfrm>
          </p:grpSpPr>
          <p:sp>
            <p:nvSpPr>
              <p:cNvPr id="210" name="Rectangle 209"/>
              <p:cNvSpPr>
                <a:spLocks noChangeArrowheads="1"/>
              </p:cNvSpPr>
              <p:nvPr/>
            </p:nvSpPr>
            <p:spPr bwMode="auto">
              <a:xfrm>
                <a:off x="3930" y="1859"/>
                <a:ext cx="249" cy="184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333333"/>
                </a:solidFill>
                <a:miter lim="800000"/>
                <a:headEnd/>
                <a:tailEnd/>
              </a:ln>
            </p:spPr>
          </p:sp>
          <p:sp>
            <p:nvSpPr>
              <p:cNvPr id="211" name="Rectangle 210"/>
              <p:cNvSpPr>
                <a:spLocks noChangeArrowheads="1"/>
              </p:cNvSpPr>
              <p:nvPr/>
            </p:nvSpPr>
            <p:spPr bwMode="auto">
              <a:xfrm>
                <a:off x="3930" y="1358"/>
                <a:ext cx="249" cy="184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333333"/>
                </a:solidFill>
                <a:miter lim="800000"/>
                <a:headEnd/>
                <a:tailEnd/>
              </a:ln>
            </p:spPr>
          </p:sp>
          <p:sp>
            <p:nvSpPr>
              <p:cNvPr id="212" name="Rectangle 211"/>
              <p:cNvSpPr>
                <a:spLocks noChangeArrowheads="1"/>
              </p:cNvSpPr>
              <p:nvPr/>
            </p:nvSpPr>
            <p:spPr bwMode="auto">
              <a:xfrm>
                <a:off x="3930" y="1358"/>
                <a:ext cx="249" cy="68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</p:sp>
        </p:grpSp>
        <p:grpSp>
          <p:nvGrpSpPr>
            <p:cNvPr id="37" name="Group 34"/>
            <p:cNvGrpSpPr>
              <a:grpSpLocks/>
            </p:cNvGrpSpPr>
            <p:nvPr/>
          </p:nvGrpSpPr>
          <p:grpSpPr bwMode="auto">
            <a:xfrm>
              <a:off x="2120368" y="3819052"/>
              <a:ext cx="487827" cy="460297"/>
              <a:chOff x="1126" y="1302"/>
              <a:chExt cx="254" cy="252"/>
            </a:xfrm>
          </p:grpSpPr>
          <p:grpSp>
            <p:nvGrpSpPr>
              <p:cNvPr id="39" name="Group 172"/>
              <p:cNvGrpSpPr>
                <a:grpSpLocks/>
              </p:cNvGrpSpPr>
              <p:nvPr/>
            </p:nvGrpSpPr>
            <p:grpSpPr bwMode="auto">
              <a:xfrm>
                <a:off x="1335" y="1347"/>
                <a:ext cx="45" cy="157"/>
                <a:chOff x="1335" y="1347"/>
                <a:chExt cx="380" cy="1278"/>
              </a:xfrm>
            </p:grpSpPr>
            <p:sp>
              <p:nvSpPr>
                <p:cNvPr id="202" name="Rectangle 201"/>
                <p:cNvSpPr>
                  <a:spLocks noChangeArrowheads="1"/>
                </p:cNvSpPr>
                <p:nvPr/>
              </p:nvSpPr>
              <p:spPr bwMode="auto">
                <a:xfrm rot="5400000">
                  <a:off x="1488" y="1194"/>
                  <a:ext cx="74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203" name="Rectangle 202"/>
                <p:cNvSpPr>
                  <a:spLocks noChangeArrowheads="1"/>
                </p:cNvSpPr>
                <p:nvPr/>
              </p:nvSpPr>
              <p:spPr bwMode="auto">
                <a:xfrm rot="5400000">
                  <a:off x="1488" y="1359"/>
                  <a:ext cx="73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204" name="Rectangle 203"/>
                <p:cNvSpPr>
                  <a:spLocks noChangeArrowheads="1"/>
                </p:cNvSpPr>
                <p:nvPr/>
              </p:nvSpPr>
              <p:spPr bwMode="auto">
                <a:xfrm rot="5400000">
                  <a:off x="1488" y="1530"/>
                  <a:ext cx="73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205" name="Rectangle 204"/>
                <p:cNvSpPr>
                  <a:spLocks noChangeArrowheads="1"/>
                </p:cNvSpPr>
                <p:nvPr/>
              </p:nvSpPr>
              <p:spPr bwMode="auto">
                <a:xfrm rot="5400000">
                  <a:off x="1488" y="1705"/>
                  <a:ext cx="74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206" name="Rectangle 205"/>
                <p:cNvSpPr>
                  <a:spLocks noChangeArrowheads="1"/>
                </p:cNvSpPr>
                <p:nvPr/>
              </p:nvSpPr>
              <p:spPr bwMode="auto">
                <a:xfrm rot="5400000">
                  <a:off x="1488" y="1870"/>
                  <a:ext cx="73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207" name="Rectangle 206"/>
                <p:cNvSpPr>
                  <a:spLocks noChangeArrowheads="1"/>
                </p:cNvSpPr>
                <p:nvPr/>
              </p:nvSpPr>
              <p:spPr bwMode="auto">
                <a:xfrm rot="5400000">
                  <a:off x="1488" y="2041"/>
                  <a:ext cx="73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208" name="Rectangle 207"/>
                <p:cNvSpPr>
                  <a:spLocks noChangeArrowheads="1"/>
                </p:cNvSpPr>
                <p:nvPr/>
              </p:nvSpPr>
              <p:spPr bwMode="auto">
                <a:xfrm rot="5400000">
                  <a:off x="1488" y="2228"/>
                  <a:ext cx="73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209" name="Rectangle 208"/>
                <p:cNvSpPr>
                  <a:spLocks noChangeArrowheads="1"/>
                </p:cNvSpPr>
                <p:nvPr/>
              </p:nvSpPr>
              <p:spPr bwMode="auto">
                <a:xfrm rot="5400000">
                  <a:off x="1488" y="2398"/>
                  <a:ext cx="74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</p:grpSp>
          <p:grpSp>
            <p:nvGrpSpPr>
              <p:cNvPr id="40" name="Group 173"/>
              <p:cNvGrpSpPr>
                <a:grpSpLocks/>
              </p:cNvGrpSpPr>
              <p:nvPr/>
            </p:nvGrpSpPr>
            <p:grpSpPr bwMode="auto">
              <a:xfrm>
                <a:off x="1126" y="1347"/>
                <a:ext cx="45" cy="157"/>
                <a:chOff x="1126" y="1347"/>
                <a:chExt cx="380" cy="1278"/>
              </a:xfrm>
            </p:grpSpPr>
            <p:sp>
              <p:nvSpPr>
                <p:cNvPr id="194" name="Rectangle 193"/>
                <p:cNvSpPr>
                  <a:spLocks noChangeArrowheads="1"/>
                </p:cNvSpPr>
                <p:nvPr/>
              </p:nvSpPr>
              <p:spPr bwMode="auto">
                <a:xfrm rot="5400000">
                  <a:off x="1279" y="1194"/>
                  <a:ext cx="74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195" name="Rectangle 194"/>
                <p:cNvSpPr>
                  <a:spLocks noChangeArrowheads="1"/>
                </p:cNvSpPr>
                <p:nvPr/>
              </p:nvSpPr>
              <p:spPr bwMode="auto">
                <a:xfrm rot="5400000">
                  <a:off x="1279" y="1359"/>
                  <a:ext cx="73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196" name="Rectangle 195"/>
                <p:cNvSpPr>
                  <a:spLocks noChangeArrowheads="1"/>
                </p:cNvSpPr>
                <p:nvPr/>
              </p:nvSpPr>
              <p:spPr bwMode="auto">
                <a:xfrm rot="5400000">
                  <a:off x="1279" y="1530"/>
                  <a:ext cx="73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197" name="Rectangle 196"/>
                <p:cNvSpPr>
                  <a:spLocks noChangeArrowheads="1"/>
                </p:cNvSpPr>
                <p:nvPr/>
              </p:nvSpPr>
              <p:spPr bwMode="auto">
                <a:xfrm rot="5400000">
                  <a:off x="1279" y="1705"/>
                  <a:ext cx="74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198" name="Rectangle 197"/>
                <p:cNvSpPr>
                  <a:spLocks noChangeArrowheads="1"/>
                </p:cNvSpPr>
                <p:nvPr/>
              </p:nvSpPr>
              <p:spPr bwMode="auto">
                <a:xfrm rot="5400000">
                  <a:off x="1279" y="1870"/>
                  <a:ext cx="73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199" name="Rectangle 198"/>
                <p:cNvSpPr>
                  <a:spLocks noChangeArrowheads="1"/>
                </p:cNvSpPr>
                <p:nvPr/>
              </p:nvSpPr>
              <p:spPr bwMode="auto">
                <a:xfrm rot="5400000">
                  <a:off x="1279" y="2041"/>
                  <a:ext cx="73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200" name="Rectangle 199"/>
                <p:cNvSpPr>
                  <a:spLocks noChangeArrowheads="1"/>
                </p:cNvSpPr>
                <p:nvPr/>
              </p:nvSpPr>
              <p:spPr bwMode="auto">
                <a:xfrm rot="5400000">
                  <a:off x="1279" y="2228"/>
                  <a:ext cx="73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201" name="Rectangle 200"/>
                <p:cNvSpPr>
                  <a:spLocks noChangeArrowheads="1"/>
                </p:cNvSpPr>
                <p:nvPr/>
              </p:nvSpPr>
              <p:spPr bwMode="auto">
                <a:xfrm rot="5400000">
                  <a:off x="1279" y="2398"/>
                  <a:ext cx="74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</p:grpSp>
          <p:grpSp>
            <p:nvGrpSpPr>
              <p:cNvPr id="41" name="Group 174"/>
              <p:cNvGrpSpPr>
                <a:grpSpLocks/>
              </p:cNvGrpSpPr>
              <p:nvPr/>
            </p:nvGrpSpPr>
            <p:grpSpPr bwMode="auto">
              <a:xfrm rot="5400000">
                <a:off x="1220" y="1452"/>
                <a:ext cx="47" cy="157"/>
                <a:chOff x="1219" y="1450"/>
                <a:chExt cx="380" cy="1278"/>
              </a:xfrm>
            </p:grpSpPr>
            <p:sp>
              <p:nvSpPr>
                <p:cNvPr id="186" name="Rectangle 185"/>
                <p:cNvSpPr>
                  <a:spLocks noChangeArrowheads="1"/>
                </p:cNvSpPr>
                <p:nvPr/>
              </p:nvSpPr>
              <p:spPr bwMode="auto">
                <a:xfrm rot="5400000">
                  <a:off x="1372" y="1297"/>
                  <a:ext cx="74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187" name="Rectangle 186"/>
                <p:cNvSpPr>
                  <a:spLocks noChangeArrowheads="1"/>
                </p:cNvSpPr>
                <p:nvPr/>
              </p:nvSpPr>
              <p:spPr bwMode="auto">
                <a:xfrm rot="5400000">
                  <a:off x="1372" y="1462"/>
                  <a:ext cx="73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188" name="Rectangle 187"/>
                <p:cNvSpPr>
                  <a:spLocks noChangeArrowheads="1"/>
                </p:cNvSpPr>
                <p:nvPr/>
              </p:nvSpPr>
              <p:spPr bwMode="auto">
                <a:xfrm rot="5400000">
                  <a:off x="1372" y="1633"/>
                  <a:ext cx="73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189" name="Rectangle 188"/>
                <p:cNvSpPr>
                  <a:spLocks noChangeArrowheads="1"/>
                </p:cNvSpPr>
                <p:nvPr/>
              </p:nvSpPr>
              <p:spPr bwMode="auto">
                <a:xfrm rot="5400000">
                  <a:off x="1372" y="1808"/>
                  <a:ext cx="74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190" name="Rectangle 189"/>
                <p:cNvSpPr>
                  <a:spLocks noChangeArrowheads="1"/>
                </p:cNvSpPr>
                <p:nvPr/>
              </p:nvSpPr>
              <p:spPr bwMode="auto">
                <a:xfrm rot="5400000">
                  <a:off x="1372" y="1973"/>
                  <a:ext cx="73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191" name="Rectangle 190"/>
                <p:cNvSpPr>
                  <a:spLocks noChangeArrowheads="1"/>
                </p:cNvSpPr>
                <p:nvPr/>
              </p:nvSpPr>
              <p:spPr bwMode="auto">
                <a:xfrm rot="5400000">
                  <a:off x="1372" y="2144"/>
                  <a:ext cx="73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192" name="Rectangle 191"/>
                <p:cNvSpPr>
                  <a:spLocks noChangeArrowheads="1"/>
                </p:cNvSpPr>
                <p:nvPr/>
              </p:nvSpPr>
              <p:spPr bwMode="auto">
                <a:xfrm rot="5400000">
                  <a:off x="1372" y="2331"/>
                  <a:ext cx="73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193" name="Rectangle 192"/>
                <p:cNvSpPr>
                  <a:spLocks noChangeArrowheads="1"/>
                </p:cNvSpPr>
                <p:nvPr/>
              </p:nvSpPr>
              <p:spPr bwMode="auto">
                <a:xfrm rot="5400000">
                  <a:off x="1372" y="2501"/>
                  <a:ext cx="74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</p:grpSp>
          <p:grpSp>
            <p:nvGrpSpPr>
              <p:cNvPr id="42" name="Group 175"/>
              <p:cNvGrpSpPr>
                <a:grpSpLocks/>
              </p:cNvGrpSpPr>
              <p:nvPr/>
            </p:nvGrpSpPr>
            <p:grpSpPr bwMode="auto">
              <a:xfrm rot="5400000">
                <a:off x="1220" y="1247"/>
                <a:ext cx="47" cy="157"/>
                <a:chOff x="1219" y="1245"/>
                <a:chExt cx="380" cy="1278"/>
              </a:xfrm>
            </p:grpSpPr>
            <p:sp>
              <p:nvSpPr>
                <p:cNvPr id="178" name="Rectangle 177"/>
                <p:cNvSpPr>
                  <a:spLocks noChangeArrowheads="1"/>
                </p:cNvSpPr>
                <p:nvPr/>
              </p:nvSpPr>
              <p:spPr bwMode="auto">
                <a:xfrm rot="5400000">
                  <a:off x="1372" y="1092"/>
                  <a:ext cx="74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179" name="Rectangle 178"/>
                <p:cNvSpPr>
                  <a:spLocks noChangeArrowheads="1"/>
                </p:cNvSpPr>
                <p:nvPr/>
              </p:nvSpPr>
              <p:spPr bwMode="auto">
                <a:xfrm rot="5400000">
                  <a:off x="1372" y="1257"/>
                  <a:ext cx="73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180" name="Rectangle 179"/>
                <p:cNvSpPr>
                  <a:spLocks noChangeArrowheads="1"/>
                </p:cNvSpPr>
                <p:nvPr/>
              </p:nvSpPr>
              <p:spPr bwMode="auto">
                <a:xfrm rot="5400000">
                  <a:off x="1372" y="1428"/>
                  <a:ext cx="73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181" name="Rectangle 180"/>
                <p:cNvSpPr>
                  <a:spLocks noChangeArrowheads="1"/>
                </p:cNvSpPr>
                <p:nvPr/>
              </p:nvSpPr>
              <p:spPr bwMode="auto">
                <a:xfrm rot="5400000">
                  <a:off x="1372" y="1603"/>
                  <a:ext cx="74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182" name="Rectangle 181"/>
                <p:cNvSpPr>
                  <a:spLocks noChangeArrowheads="1"/>
                </p:cNvSpPr>
                <p:nvPr/>
              </p:nvSpPr>
              <p:spPr bwMode="auto">
                <a:xfrm rot="5400000">
                  <a:off x="1372" y="1768"/>
                  <a:ext cx="73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183" name="Rectangle 182"/>
                <p:cNvSpPr>
                  <a:spLocks noChangeArrowheads="1"/>
                </p:cNvSpPr>
                <p:nvPr/>
              </p:nvSpPr>
              <p:spPr bwMode="auto">
                <a:xfrm rot="5400000">
                  <a:off x="1372" y="1939"/>
                  <a:ext cx="73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184" name="Rectangle 183"/>
                <p:cNvSpPr>
                  <a:spLocks noChangeArrowheads="1"/>
                </p:cNvSpPr>
                <p:nvPr/>
              </p:nvSpPr>
              <p:spPr bwMode="auto">
                <a:xfrm rot="5400000">
                  <a:off x="1372" y="2126"/>
                  <a:ext cx="73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185" name="Rectangle 184"/>
                <p:cNvSpPr>
                  <a:spLocks noChangeArrowheads="1"/>
                </p:cNvSpPr>
                <p:nvPr/>
              </p:nvSpPr>
              <p:spPr bwMode="auto">
                <a:xfrm rot="5400000">
                  <a:off x="1372" y="2296"/>
                  <a:ext cx="74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</p:grpSp>
          <p:sp>
            <p:nvSpPr>
              <p:cNvPr id="177" name="Rectangle 176"/>
              <p:cNvSpPr>
                <a:spLocks noChangeArrowheads="1"/>
              </p:cNvSpPr>
              <p:nvPr/>
            </p:nvSpPr>
            <p:spPr bwMode="auto">
              <a:xfrm>
                <a:off x="1179" y="1352"/>
                <a:ext cx="150" cy="147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</p:sp>
        </p:grpSp>
        <p:sp>
          <p:nvSpPr>
            <p:cNvPr id="36" name="Text Box 173"/>
            <p:cNvSpPr txBox="1">
              <a:spLocks noChangeArrowheads="1"/>
            </p:cNvSpPr>
            <p:nvPr/>
          </p:nvSpPr>
          <p:spPr bwMode="auto">
            <a:xfrm>
              <a:off x="2377952" y="3474544"/>
              <a:ext cx="769875" cy="374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1">
                <a:defRPr sz="1000"/>
              </a:pPr>
              <a:r>
                <a:rPr lang="en-US" altLang="zh-CN" sz="1050" b="0" i="0" strike="noStrike">
                  <a:solidFill>
                    <a:srgbClr val="000000"/>
                  </a:solidFill>
                  <a:latin typeface="宋体"/>
                  <a:ea typeface="宋体"/>
                  <a:cs typeface="Times New Roman"/>
                </a:rPr>
                <a:t>Chips</a:t>
              </a:r>
              <a:endParaRPr lang="zh-CN" altLang="en-US" sz="1050" b="0" i="0" strike="noStrike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43" name="Group 36"/>
            <p:cNvGrpSpPr>
              <a:grpSpLocks/>
            </p:cNvGrpSpPr>
            <p:nvPr/>
          </p:nvGrpSpPr>
          <p:grpSpPr bwMode="auto">
            <a:xfrm>
              <a:off x="4553747" y="3734711"/>
              <a:ext cx="366950" cy="420271"/>
              <a:chOff x="2817" y="1240"/>
              <a:chExt cx="176" cy="238"/>
            </a:xfrm>
          </p:grpSpPr>
          <p:sp>
            <p:nvSpPr>
              <p:cNvPr id="162" name="Rectangle 161"/>
              <p:cNvSpPr>
                <a:spLocks noChangeArrowheads="1"/>
              </p:cNvSpPr>
              <p:nvPr/>
            </p:nvSpPr>
            <p:spPr bwMode="auto">
              <a:xfrm>
                <a:off x="2931" y="1431"/>
                <a:ext cx="24" cy="47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</p:sp>
          <p:sp>
            <p:nvSpPr>
              <p:cNvPr id="163" name="Rectangle 162"/>
              <p:cNvSpPr>
                <a:spLocks noChangeArrowheads="1"/>
              </p:cNvSpPr>
              <p:nvPr/>
            </p:nvSpPr>
            <p:spPr bwMode="auto">
              <a:xfrm>
                <a:off x="2970" y="1431"/>
                <a:ext cx="23" cy="47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</p:sp>
          <p:sp>
            <p:nvSpPr>
              <p:cNvPr id="164" name="Rectangle 163"/>
              <p:cNvSpPr>
                <a:spLocks noChangeArrowheads="1"/>
              </p:cNvSpPr>
              <p:nvPr/>
            </p:nvSpPr>
            <p:spPr bwMode="auto">
              <a:xfrm>
                <a:off x="2893" y="1431"/>
                <a:ext cx="23" cy="47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</p:sp>
          <p:sp>
            <p:nvSpPr>
              <p:cNvPr id="165" name="Rectangle 164"/>
              <p:cNvSpPr>
                <a:spLocks noChangeArrowheads="1"/>
              </p:cNvSpPr>
              <p:nvPr/>
            </p:nvSpPr>
            <p:spPr bwMode="auto">
              <a:xfrm>
                <a:off x="2855" y="1431"/>
                <a:ext cx="24" cy="46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</p:sp>
          <p:sp>
            <p:nvSpPr>
              <p:cNvPr id="166" name="Rectangle 165"/>
              <p:cNvSpPr>
                <a:spLocks noChangeArrowheads="1"/>
              </p:cNvSpPr>
              <p:nvPr/>
            </p:nvSpPr>
            <p:spPr bwMode="auto">
              <a:xfrm>
                <a:off x="2817" y="1431"/>
                <a:ext cx="23" cy="45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</p:sp>
          <p:sp>
            <p:nvSpPr>
              <p:cNvPr id="167" name="Rectangle 166"/>
              <p:cNvSpPr>
                <a:spLocks noChangeArrowheads="1"/>
              </p:cNvSpPr>
              <p:nvPr/>
            </p:nvSpPr>
            <p:spPr bwMode="auto">
              <a:xfrm>
                <a:off x="2817" y="1240"/>
                <a:ext cx="23" cy="46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</p:sp>
          <p:sp>
            <p:nvSpPr>
              <p:cNvPr id="168" name="Rectangle 167"/>
              <p:cNvSpPr>
                <a:spLocks noChangeArrowheads="1"/>
              </p:cNvSpPr>
              <p:nvPr/>
            </p:nvSpPr>
            <p:spPr bwMode="auto">
              <a:xfrm>
                <a:off x="2855" y="1240"/>
                <a:ext cx="24" cy="46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</p:sp>
          <p:sp>
            <p:nvSpPr>
              <p:cNvPr id="169" name="Rectangle 168"/>
              <p:cNvSpPr>
                <a:spLocks noChangeArrowheads="1"/>
              </p:cNvSpPr>
              <p:nvPr/>
            </p:nvSpPr>
            <p:spPr bwMode="auto">
              <a:xfrm>
                <a:off x="2893" y="1240"/>
                <a:ext cx="24" cy="46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</p:sp>
          <p:sp>
            <p:nvSpPr>
              <p:cNvPr id="170" name="Rectangle 169"/>
              <p:cNvSpPr>
                <a:spLocks noChangeArrowheads="1"/>
              </p:cNvSpPr>
              <p:nvPr/>
            </p:nvSpPr>
            <p:spPr bwMode="auto">
              <a:xfrm>
                <a:off x="2931" y="1240"/>
                <a:ext cx="24" cy="46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</p:sp>
          <p:sp>
            <p:nvSpPr>
              <p:cNvPr id="171" name="Rectangle 170"/>
              <p:cNvSpPr>
                <a:spLocks noChangeArrowheads="1"/>
              </p:cNvSpPr>
              <p:nvPr/>
            </p:nvSpPr>
            <p:spPr bwMode="auto">
              <a:xfrm>
                <a:off x="2970" y="1240"/>
                <a:ext cx="23" cy="46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</p:sp>
          <p:sp>
            <p:nvSpPr>
              <p:cNvPr id="172" name="Rectangle 171"/>
              <p:cNvSpPr>
                <a:spLocks noChangeArrowheads="1"/>
              </p:cNvSpPr>
              <p:nvPr/>
            </p:nvSpPr>
            <p:spPr bwMode="auto">
              <a:xfrm>
                <a:off x="2817" y="1298"/>
                <a:ext cx="176" cy="113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</p:sp>
        </p:grpSp>
        <p:sp>
          <p:nvSpPr>
            <p:cNvPr id="38" name="Line 186"/>
            <p:cNvSpPr>
              <a:spLocks noChangeShapeType="1"/>
            </p:cNvSpPr>
            <p:nvPr/>
          </p:nvSpPr>
          <p:spPr bwMode="auto">
            <a:xfrm flipH="1">
              <a:off x="1897320" y="3658948"/>
              <a:ext cx="480632" cy="20155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</p:spPr>
        </p:sp>
        <p:grpSp>
          <p:nvGrpSpPr>
            <p:cNvPr id="44" name="Group 38"/>
            <p:cNvGrpSpPr>
              <a:grpSpLocks/>
            </p:cNvGrpSpPr>
            <p:nvPr/>
          </p:nvGrpSpPr>
          <p:grpSpPr bwMode="auto">
            <a:xfrm rot="10800000">
              <a:off x="3392460" y="3658948"/>
              <a:ext cx="212975" cy="340219"/>
              <a:chOff x="2010" y="1187"/>
              <a:chExt cx="249" cy="685"/>
            </a:xfrm>
          </p:grpSpPr>
          <p:sp>
            <p:nvSpPr>
              <p:cNvPr id="159" name="Rectangle 158"/>
              <p:cNvSpPr>
                <a:spLocks noChangeArrowheads="1"/>
              </p:cNvSpPr>
              <p:nvPr/>
            </p:nvSpPr>
            <p:spPr bwMode="auto">
              <a:xfrm>
                <a:off x="2010" y="1688"/>
                <a:ext cx="249" cy="184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333333"/>
                </a:solidFill>
                <a:miter lim="800000"/>
                <a:headEnd/>
                <a:tailEnd/>
              </a:ln>
            </p:spPr>
          </p:sp>
          <p:sp>
            <p:nvSpPr>
              <p:cNvPr id="160" name="Rectangle 159"/>
              <p:cNvSpPr>
                <a:spLocks noChangeArrowheads="1"/>
              </p:cNvSpPr>
              <p:nvPr/>
            </p:nvSpPr>
            <p:spPr bwMode="auto">
              <a:xfrm>
                <a:off x="2010" y="1187"/>
                <a:ext cx="249" cy="184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333333"/>
                </a:solidFill>
                <a:miter lim="800000"/>
                <a:headEnd/>
                <a:tailEnd/>
              </a:ln>
            </p:spPr>
          </p:sp>
          <p:sp>
            <p:nvSpPr>
              <p:cNvPr id="161" name="Rectangle 160"/>
              <p:cNvSpPr>
                <a:spLocks noChangeArrowheads="1"/>
              </p:cNvSpPr>
              <p:nvPr/>
            </p:nvSpPr>
            <p:spPr bwMode="auto">
              <a:xfrm>
                <a:off x="2010" y="1187"/>
                <a:ext cx="249" cy="68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</p:sp>
        </p:grpSp>
        <p:grpSp>
          <p:nvGrpSpPr>
            <p:cNvPr id="45" name="Group 39"/>
            <p:cNvGrpSpPr>
              <a:grpSpLocks/>
            </p:cNvGrpSpPr>
            <p:nvPr/>
          </p:nvGrpSpPr>
          <p:grpSpPr bwMode="auto">
            <a:xfrm rot="10800000">
              <a:off x="3857263" y="3684679"/>
              <a:ext cx="211536" cy="340219"/>
              <a:chOff x="2333" y="1205"/>
              <a:chExt cx="249" cy="685"/>
            </a:xfrm>
          </p:grpSpPr>
          <p:sp>
            <p:nvSpPr>
              <p:cNvPr id="156" name="Rectangle 155"/>
              <p:cNvSpPr>
                <a:spLocks noChangeArrowheads="1"/>
              </p:cNvSpPr>
              <p:nvPr/>
            </p:nvSpPr>
            <p:spPr bwMode="auto">
              <a:xfrm>
                <a:off x="2333" y="1706"/>
                <a:ext cx="249" cy="184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333333"/>
                </a:solidFill>
                <a:miter lim="800000"/>
                <a:headEnd/>
                <a:tailEnd/>
              </a:ln>
            </p:spPr>
          </p:sp>
          <p:sp>
            <p:nvSpPr>
              <p:cNvPr id="157" name="Rectangle 156"/>
              <p:cNvSpPr>
                <a:spLocks noChangeArrowheads="1"/>
              </p:cNvSpPr>
              <p:nvPr/>
            </p:nvSpPr>
            <p:spPr bwMode="auto">
              <a:xfrm>
                <a:off x="2333" y="1205"/>
                <a:ext cx="249" cy="184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333333"/>
                </a:solidFill>
                <a:miter lim="800000"/>
                <a:headEnd/>
                <a:tailEnd/>
              </a:ln>
            </p:spPr>
          </p:sp>
          <p:sp>
            <p:nvSpPr>
              <p:cNvPr id="158" name="Rectangle 157"/>
              <p:cNvSpPr>
                <a:spLocks noChangeArrowheads="1"/>
              </p:cNvSpPr>
              <p:nvPr/>
            </p:nvSpPr>
            <p:spPr bwMode="auto">
              <a:xfrm>
                <a:off x="2333" y="1205"/>
                <a:ext cx="249" cy="68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</p:sp>
        </p:grpSp>
        <p:grpSp>
          <p:nvGrpSpPr>
            <p:cNvPr id="46" name="Group 40"/>
            <p:cNvGrpSpPr>
              <a:grpSpLocks/>
            </p:cNvGrpSpPr>
            <p:nvPr/>
          </p:nvGrpSpPr>
          <p:grpSpPr bwMode="auto">
            <a:xfrm>
              <a:off x="5936644" y="4285066"/>
              <a:ext cx="366950" cy="260168"/>
              <a:chOff x="3778" y="1625"/>
              <a:chExt cx="176" cy="238"/>
            </a:xfrm>
          </p:grpSpPr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3892" y="1816"/>
                <a:ext cx="24" cy="47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3931" y="1816"/>
                <a:ext cx="23" cy="47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3854" y="1816"/>
                <a:ext cx="23" cy="47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</p:sp>
          <p:sp>
            <p:nvSpPr>
              <p:cNvPr id="148" name="Rectangle 147"/>
              <p:cNvSpPr>
                <a:spLocks noChangeArrowheads="1"/>
              </p:cNvSpPr>
              <p:nvPr/>
            </p:nvSpPr>
            <p:spPr bwMode="auto">
              <a:xfrm>
                <a:off x="3816" y="1816"/>
                <a:ext cx="24" cy="46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</p:sp>
          <p:sp>
            <p:nvSpPr>
              <p:cNvPr id="149" name="Rectangle 148"/>
              <p:cNvSpPr>
                <a:spLocks noChangeArrowheads="1"/>
              </p:cNvSpPr>
              <p:nvPr/>
            </p:nvSpPr>
            <p:spPr bwMode="auto">
              <a:xfrm>
                <a:off x="3778" y="1816"/>
                <a:ext cx="23" cy="45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</p:sp>
          <p:sp>
            <p:nvSpPr>
              <p:cNvPr id="150" name="Rectangle 149"/>
              <p:cNvSpPr>
                <a:spLocks noChangeArrowheads="1"/>
              </p:cNvSpPr>
              <p:nvPr/>
            </p:nvSpPr>
            <p:spPr bwMode="auto">
              <a:xfrm>
                <a:off x="3778" y="1625"/>
                <a:ext cx="23" cy="46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</p:sp>
          <p:sp>
            <p:nvSpPr>
              <p:cNvPr id="151" name="Rectangle 150"/>
              <p:cNvSpPr>
                <a:spLocks noChangeArrowheads="1"/>
              </p:cNvSpPr>
              <p:nvPr/>
            </p:nvSpPr>
            <p:spPr bwMode="auto">
              <a:xfrm>
                <a:off x="3816" y="1625"/>
                <a:ext cx="24" cy="46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</p:sp>
          <p:sp>
            <p:nvSpPr>
              <p:cNvPr id="152" name="Rectangle 151"/>
              <p:cNvSpPr>
                <a:spLocks noChangeArrowheads="1"/>
              </p:cNvSpPr>
              <p:nvPr/>
            </p:nvSpPr>
            <p:spPr bwMode="auto">
              <a:xfrm>
                <a:off x="3854" y="1625"/>
                <a:ext cx="24" cy="46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</p:sp>
          <p:sp>
            <p:nvSpPr>
              <p:cNvPr id="153" name="Rectangle 152"/>
              <p:cNvSpPr>
                <a:spLocks noChangeArrowheads="1"/>
              </p:cNvSpPr>
              <p:nvPr/>
            </p:nvSpPr>
            <p:spPr bwMode="auto">
              <a:xfrm>
                <a:off x="3892" y="1625"/>
                <a:ext cx="24" cy="46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</p:sp>
          <p:sp>
            <p:nvSpPr>
              <p:cNvPr id="154" name="Rectangle 153"/>
              <p:cNvSpPr>
                <a:spLocks noChangeArrowheads="1"/>
              </p:cNvSpPr>
              <p:nvPr/>
            </p:nvSpPr>
            <p:spPr bwMode="auto">
              <a:xfrm>
                <a:off x="3931" y="1625"/>
                <a:ext cx="23" cy="46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</p:sp>
          <p:sp>
            <p:nvSpPr>
              <p:cNvPr id="155" name="Rectangle 154"/>
              <p:cNvSpPr>
                <a:spLocks noChangeArrowheads="1"/>
              </p:cNvSpPr>
              <p:nvPr/>
            </p:nvSpPr>
            <p:spPr bwMode="auto">
              <a:xfrm>
                <a:off x="3778" y="1683"/>
                <a:ext cx="176" cy="113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</p:sp>
        </p:grpSp>
        <p:grpSp>
          <p:nvGrpSpPr>
            <p:cNvPr id="47" name="Group 41"/>
            <p:cNvGrpSpPr>
              <a:grpSpLocks/>
            </p:cNvGrpSpPr>
            <p:nvPr/>
          </p:nvGrpSpPr>
          <p:grpSpPr bwMode="auto">
            <a:xfrm rot="16200000">
              <a:off x="2791655" y="4155278"/>
              <a:ext cx="211565" cy="342486"/>
              <a:chOff x="1592" y="1535"/>
              <a:chExt cx="249" cy="685"/>
            </a:xfrm>
          </p:grpSpPr>
          <p:sp>
            <p:nvSpPr>
              <p:cNvPr id="142" name="Rectangle 141"/>
              <p:cNvSpPr>
                <a:spLocks noChangeArrowheads="1"/>
              </p:cNvSpPr>
              <p:nvPr/>
            </p:nvSpPr>
            <p:spPr bwMode="auto">
              <a:xfrm>
                <a:off x="1592" y="2036"/>
                <a:ext cx="249" cy="184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333333"/>
                </a:solidFill>
                <a:miter lim="800000"/>
                <a:headEnd/>
                <a:tailEnd/>
              </a:ln>
            </p:spPr>
          </p:sp>
          <p:sp>
            <p:nvSpPr>
              <p:cNvPr id="143" name="Rectangle 142"/>
              <p:cNvSpPr>
                <a:spLocks noChangeArrowheads="1"/>
              </p:cNvSpPr>
              <p:nvPr/>
            </p:nvSpPr>
            <p:spPr bwMode="auto">
              <a:xfrm>
                <a:off x="1592" y="1535"/>
                <a:ext cx="249" cy="184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333333"/>
                </a:solidFill>
                <a:miter lim="800000"/>
                <a:headEnd/>
                <a:tailEnd/>
              </a:ln>
            </p:spPr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1592" y="1535"/>
                <a:ext cx="249" cy="68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</p:sp>
        </p:grpSp>
        <p:grpSp>
          <p:nvGrpSpPr>
            <p:cNvPr id="48" name="Group 42"/>
            <p:cNvGrpSpPr>
              <a:grpSpLocks/>
            </p:cNvGrpSpPr>
            <p:nvPr/>
          </p:nvGrpSpPr>
          <p:grpSpPr bwMode="auto">
            <a:xfrm rot="16200000">
              <a:off x="4169987" y="4013830"/>
              <a:ext cx="137231" cy="320901"/>
              <a:chOff x="2550" y="1435"/>
              <a:chExt cx="249" cy="685"/>
            </a:xfrm>
          </p:grpSpPr>
          <p:sp>
            <p:nvSpPr>
              <p:cNvPr id="139" name="Rectangle 138"/>
              <p:cNvSpPr>
                <a:spLocks noChangeArrowheads="1"/>
              </p:cNvSpPr>
              <p:nvPr/>
            </p:nvSpPr>
            <p:spPr bwMode="auto">
              <a:xfrm>
                <a:off x="2550" y="1936"/>
                <a:ext cx="249" cy="184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333333"/>
                </a:solidFill>
                <a:miter lim="800000"/>
                <a:headEnd/>
                <a:tailEnd/>
              </a:ln>
            </p:spPr>
          </p:sp>
          <p:sp>
            <p:nvSpPr>
              <p:cNvPr id="140" name="Rectangle 139"/>
              <p:cNvSpPr>
                <a:spLocks noChangeArrowheads="1"/>
              </p:cNvSpPr>
              <p:nvPr/>
            </p:nvSpPr>
            <p:spPr bwMode="auto">
              <a:xfrm>
                <a:off x="2550" y="1435"/>
                <a:ext cx="249" cy="184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333333"/>
                </a:solidFill>
                <a:miter lim="800000"/>
                <a:headEnd/>
                <a:tailEnd/>
              </a:ln>
            </p:spPr>
          </p:sp>
          <p:sp>
            <p:nvSpPr>
              <p:cNvPr id="141" name="Rectangle 140"/>
              <p:cNvSpPr>
                <a:spLocks noChangeArrowheads="1"/>
              </p:cNvSpPr>
              <p:nvPr/>
            </p:nvSpPr>
            <p:spPr bwMode="auto">
              <a:xfrm>
                <a:off x="2550" y="1435"/>
                <a:ext cx="249" cy="68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</p:sp>
        </p:grpSp>
        <p:grpSp>
          <p:nvGrpSpPr>
            <p:cNvPr id="49" name="Group 43"/>
            <p:cNvGrpSpPr>
              <a:grpSpLocks/>
            </p:cNvGrpSpPr>
            <p:nvPr/>
          </p:nvGrpSpPr>
          <p:grpSpPr bwMode="auto">
            <a:xfrm>
              <a:off x="3350728" y="4037764"/>
              <a:ext cx="487827" cy="460297"/>
              <a:chOff x="1981" y="1457"/>
              <a:chExt cx="254" cy="252"/>
            </a:xfrm>
          </p:grpSpPr>
          <p:grpSp>
            <p:nvGrpSpPr>
              <p:cNvPr id="52" name="Group 101"/>
              <p:cNvGrpSpPr>
                <a:grpSpLocks/>
              </p:cNvGrpSpPr>
              <p:nvPr/>
            </p:nvGrpSpPr>
            <p:grpSpPr bwMode="auto">
              <a:xfrm>
                <a:off x="2190" y="1502"/>
                <a:ext cx="45" cy="157"/>
                <a:chOff x="2190" y="1502"/>
                <a:chExt cx="380" cy="1278"/>
              </a:xfrm>
            </p:grpSpPr>
            <p:sp>
              <p:nvSpPr>
                <p:cNvPr id="131" name="Rectangle 130"/>
                <p:cNvSpPr>
                  <a:spLocks noChangeArrowheads="1"/>
                </p:cNvSpPr>
                <p:nvPr/>
              </p:nvSpPr>
              <p:spPr bwMode="auto">
                <a:xfrm rot="5400000">
                  <a:off x="2343" y="1349"/>
                  <a:ext cx="74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132" name="Rectangle 131"/>
                <p:cNvSpPr>
                  <a:spLocks noChangeArrowheads="1"/>
                </p:cNvSpPr>
                <p:nvPr/>
              </p:nvSpPr>
              <p:spPr bwMode="auto">
                <a:xfrm rot="5400000">
                  <a:off x="2343" y="1514"/>
                  <a:ext cx="73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133" name="Rectangle 132"/>
                <p:cNvSpPr>
                  <a:spLocks noChangeArrowheads="1"/>
                </p:cNvSpPr>
                <p:nvPr/>
              </p:nvSpPr>
              <p:spPr bwMode="auto">
                <a:xfrm rot="5400000">
                  <a:off x="2343" y="1685"/>
                  <a:ext cx="73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134" name="Rectangle 133"/>
                <p:cNvSpPr>
                  <a:spLocks noChangeArrowheads="1"/>
                </p:cNvSpPr>
                <p:nvPr/>
              </p:nvSpPr>
              <p:spPr bwMode="auto">
                <a:xfrm rot="5400000">
                  <a:off x="2343" y="1860"/>
                  <a:ext cx="74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135" name="Rectangle 134"/>
                <p:cNvSpPr>
                  <a:spLocks noChangeArrowheads="1"/>
                </p:cNvSpPr>
                <p:nvPr/>
              </p:nvSpPr>
              <p:spPr bwMode="auto">
                <a:xfrm rot="5400000">
                  <a:off x="2343" y="2025"/>
                  <a:ext cx="73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136" name="Rectangle 135"/>
                <p:cNvSpPr>
                  <a:spLocks noChangeArrowheads="1"/>
                </p:cNvSpPr>
                <p:nvPr/>
              </p:nvSpPr>
              <p:spPr bwMode="auto">
                <a:xfrm rot="5400000">
                  <a:off x="2343" y="2196"/>
                  <a:ext cx="73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137" name="Rectangle 136"/>
                <p:cNvSpPr>
                  <a:spLocks noChangeArrowheads="1"/>
                </p:cNvSpPr>
                <p:nvPr/>
              </p:nvSpPr>
              <p:spPr bwMode="auto">
                <a:xfrm rot="5400000">
                  <a:off x="2343" y="2383"/>
                  <a:ext cx="73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138" name="Rectangle 137"/>
                <p:cNvSpPr>
                  <a:spLocks noChangeArrowheads="1"/>
                </p:cNvSpPr>
                <p:nvPr/>
              </p:nvSpPr>
              <p:spPr bwMode="auto">
                <a:xfrm rot="5400000">
                  <a:off x="2343" y="2553"/>
                  <a:ext cx="74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</p:grpSp>
          <p:grpSp>
            <p:nvGrpSpPr>
              <p:cNvPr id="60" name="Group 102"/>
              <p:cNvGrpSpPr>
                <a:grpSpLocks/>
              </p:cNvGrpSpPr>
              <p:nvPr/>
            </p:nvGrpSpPr>
            <p:grpSpPr bwMode="auto">
              <a:xfrm>
                <a:off x="1981" y="1502"/>
                <a:ext cx="45" cy="157"/>
                <a:chOff x="1981" y="1502"/>
                <a:chExt cx="380" cy="1278"/>
              </a:xfrm>
            </p:grpSpPr>
            <p:sp>
              <p:nvSpPr>
                <p:cNvPr id="123" name="Rectangle 122"/>
                <p:cNvSpPr>
                  <a:spLocks noChangeArrowheads="1"/>
                </p:cNvSpPr>
                <p:nvPr/>
              </p:nvSpPr>
              <p:spPr bwMode="auto">
                <a:xfrm rot="5400000">
                  <a:off x="2134" y="1349"/>
                  <a:ext cx="74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124" name="Rectangle 123"/>
                <p:cNvSpPr>
                  <a:spLocks noChangeArrowheads="1"/>
                </p:cNvSpPr>
                <p:nvPr/>
              </p:nvSpPr>
              <p:spPr bwMode="auto">
                <a:xfrm rot="5400000">
                  <a:off x="2134" y="1514"/>
                  <a:ext cx="73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125" name="Rectangle 124"/>
                <p:cNvSpPr>
                  <a:spLocks noChangeArrowheads="1"/>
                </p:cNvSpPr>
                <p:nvPr/>
              </p:nvSpPr>
              <p:spPr bwMode="auto">
                <a:xfrm rot="5400000">
                  <a:off x="2134" y="1685"/>
                  <a:ext cx="73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126" name="Rectangle 125"/>
                <p:cNvSpPr>
                  <a:spLocks noChangeArrowheads="1"/>
                </p:cNvSpPr>
                <p:nvPr/>
              </p:nvSpPr>
              <p:spPr bwMode="auto">
                <a:xfrm rot="5400000">
                  <a:off x="2134" y="1860"/>
                  <a:ext cx="74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127" name="Rectangle 126"/>
                <p:cNvSpPr>
                  <a:spLocks noChangeArrowheads="1"/>
                </p:cNvSpPr>
                <p:nvPr/>
              </p:nvSpPr>
              <p:spPr bwMode="auto">
                <a:xfrm rot="5400000">
                  <a:off x="2134" y="2025"/>
                  <a:ext cx="73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128" name="Rectangle 127"/>
                <p:cNvSpPr>
                  <a:spLocks noChangeArrowheads="1"/>
                </p:cNvSpPr>
                <p:nvPr/>
              </p:nvSpPr>
              <p:spPr bwMode="auto">
                <a:xfrm rot="5400000">
                  <a:off x="2134" y="2196"/>
                  <a:ext cx="73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129" name="Rectangle 128"/>
                <p:cNvSpPr>
                  <a:spLocks noChangeArrowheads="1"/>
                </p:cNvSpPr>
                <p:nvPr/>
              </p:nvSpPr>
              <p:spPr bwMode="auto">
                <a:xfrm rot="5400000">
                  <a:off x="2134" y="2383"/>
                  <a:ext cx="73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130" name="Rectangle 129"/>
                <p:cNvSpPr>
                  <a:spLocks noChangeArrowheads="1"/>
                </p:cNvSpPr>
                <p:nvPr/>
              </p:nvSpPr>
              <p:spPr bwMode="auto">
                <a:xfrm rot="5400000">
                  <a:off x="2134" y="2553"/>
                  <a:ext cx="74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</p:grpSp>
          <p:grpSp>
            <p:nvGrpSpPr>
              <p:cNvPr id="61" name="Group 103"/>
              <p:cNvGrpSpPr>
                <a:grpSpLocks/>
              </p:cNvGrpSpPr>
              <p:nvPr/>
            </p:nvGrpSpPr>
            <p:grpSpPr bwMode="auto">
              <a:xfrm rot="5400000">
                <a:off x="2075" y="1607"/>
                <a:ext cx="47" cy="157"/>
                <a:chOff x="2074" y="1605"/>
                <a:chExt cx="380" cy="1278"/>
              </a:xfrm>
            </p:grpSpPr>
            <p:sp>
              <p:nvSpPr>
                <p:cNvPr id="115" name="Rectangle 114"/>
                <p:cNvSpPr>
                  <a:spLocks noChangeArrowheads="1"/>
                </p:cNvSpPr>
                <p:nvPr/>
              </p:nvSpPr>
              <p:spPr bwMode="auto">
                <a:xfrm rot="5400000">
                  <a:off x="2227" y="1452"/>
                  <a:ext cx="74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116" name="Rectangle 115"/>
                <p:cNvSpPr>
                  <a:spLocks noChangeArrowheads="1"/>
                </p:cNvSpPr>
                <p:nvPr/>
              </p:nvSpPr>
              <p:spPr bwMode="auto">
                <a:xfrm rot="5400000">
                  <a:off x="2227" y="1617"/>
                  <a:ext cx="73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117" name="Rectangle 116"/>
                <p:cNvSpPr>
                  <a:spLocks noChangeArrowheads="1"/>
                </p:cNvSpPr>
                <p:nvPr/>
              </p:nvSpPr>
              <p:spPr bwMode="auto">
                <a:xfrm rot="5400000">
                  <a:off x="2227" y="1788"/>
                  <a:ext cx="73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118" name="Rectangle 117"/>
                <p:cNvSpPr>
                  <a:spLocks noChangeArrowheads="1"/>
                </p:cNvSpPr>
                <p:nvPr/>
              </p:nvSpPr>
              <p:spPr bwMode="auto">
                <a:xfrm rot="5400000">
                  <a:off x="2227" y="1963"/>
                  <a:ext cx="74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119" name="Rectangle 118"/>
                <p:cNvSpPr>
                  <a:spLocks noChangeArrowheads="1"/>
                </p:cNvSpPr>
                <p:nvPr/>
              </p:nvSpPr>
              <p:spPr bwMode="auto">
                <a:xfrm rot="5400000">
                  <a:off x="2227" y="2128"/>
                  <a:ext cx="73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120" name="Rectangle 119"/>
                <p:cNvSpPr>
                  <a:spLocks noChangeArrowheads="1"/>
                </p:cNvSpPr>
                <p:nvPr/>
              </p:nvSpPr>
              <p:spPr bwMode="auto">
                <a:xfrm rot="5400000">
                  <a:off x="2227" y="2299"/>
                  <a:ext cx="73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121" name="Rectangle 120"/>
                <p:cNvSpPr>
                  <a:spLocks noChangeArrowheads="1"/>
                </p:cNvSpPr>
                <p:nvPr/>
              </p:nvSpPr>
              <p:spPr bwMode="auto">
                <a:xfrm rot="5400000">
                  <a:off x="2227" y="2486"/>
                  <a:ext cx="73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122" name="Rectangle 121"/>
                <p:cNvSpPr>
                  <a:spLocks noChangeArrowheads="1"/>
                </p:cNvSpPr>
                <p:nvPr/>
              </p:nvSpPr>
              <p:spPr bwMode="auto">
                <a:xfrm rot="5400000">
                  <a:off x="2227" y="2656"/>
                  <a:ext cx="74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</p:grpSp>
          <p:grpSp>
            <p:nvGrpSpPr>
              <p:cNvPr id="62" name="Group 104"/>
              <p:cNvGrpSpPr>
                <a:grpSpLocks/>
              </p:cNvGrpSpPr>
              <p:nvPr/>
            </p:nvGrpSpPr>
            <p:grpSpPr bwMode="auto">
              <a:xfrm rot="5400000">
                <a:off x="2075" y="1402"/>
                <a:ext cx="47" cy="157"/>
                <a:chOff x="2074" y="1400"/>
                <a:chExt cx="380" cy="1278"/>
              </a:xfrm>
            </p:grpSpPr>
            <p:sp>
              <p:nvSpPr>
                <p:cNvPr id="107" name="Rectangle 106"/>
                <p:cNvSpPr>
                  <a:spLocks noChangeArrowheads="1"/>
                </p:cNvSpPr>
                <p:nvPr/>
              </p:nvSpPr>
              <p:spPr bwMode="auto">
                <a:xfrm rot="5400000">
                  <a:off x="2227" y="1247"/>
                  <a:ext cx="74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108" name="Rectangle 107"/>
                <p:cNvSpPr>
                  <a:spLocks noChangeArrowheads="1"/>
                </p:cNvSpPr>
                <p:nvPr/>
              </p:nvSpPr>
              <p:spPr bwMode="auto">
                <a:xfrm rot="5400000">
                  <a:off x="2227" y="1412"/>
                  <a:ext cx="73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109" name="Rectangle 108"/>
                <p:cNvSpPr>
                  <a:spLocks noChangeArrowheads="1"/>
                </p:cNvSpPr>
                <p:nvPr/>
              </p:nvSpPr>
              <p:spPr bwMode="auto">
                <a:xfrm rot="5400000">
                  <a:off x="2227" y="1583"/>
                  <a:ext cx="73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110" name="Rectangle 109"/>
                <p:cNvSpPr>
                  <a:spLocks noChangeArrowheads="1"/>
                </p:cNvSpPr>
                <p:nvPr/>
              </p:nvSpPr>
              <p:spPr bwMode="auto">
                <a:xfrm rot="5400000">
                  <a:off x="2227" y="1758"/>
                  <a:ext cx="74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111" name="Rectangle 110"/>
                <p:cNvSpPr>
                  <a:spLocks noChangeArrowheads="1"/>
                </p:cNvSpPr>
                <p:nvPr/>
              </p:nvSpPr>
              <p:spPr bwMode="auto">
                <a:xfrm rot="5400000">
                  <a:off x="2227" y="1923"/>
                  <a:ext cx="73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112" name="Rectangle 111"/>
                <p:cNvSpPr>
                  <a:spLocks noChangeArrowheads="1"/>
                </p:cNvSpPr>
                <p:nvPr/>
              </p:nvSpPr>
              <p:spPr bwMode="auto">
                <a:xfrm rot="5400000">
                  <a:off x="2227" y="2094"/>
                  <a:ext cx="73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113" name="Rectangle 112"/>
                <p:cNvSpPr>
                  <a:spLocks noChangeArrowheads="1"/>
                </p:cNvSpPr>
                <p:nvPr/>
              </p:nvSpPr>
              <p:spPr bwMode="auto">
                <a:xfrm rot="5400000">
                  <a:off x="2227" y="2281"/>
                  <a:ext cx="73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114" name="Rectangle 113"/>
                <p:cNvSpPr>
                  <a:spLocks noChangeArrowheads="1"/>
                </p:cNvSpPr>
                <p:nvPr/>
              </p:nvSpPr>
              <p:spPr bwMode="auto">
                <a:xfrm rot="5400000">
                  <a:off x="2227" y="2451"/>
                  <a:ext cx="74" cy="380"/>
                </a:xfrm>
                <a:prstGeom prst="rect">
                  <a:avLst/>
                </a:prstGeom>
                <a:solidFill>
                  <a:srgbClr val="FF9900"/>
                </a:solidFill>
                <a:ln w="3175">
                  <a:solidFill>
                    <a:srgbClr val="FF6600"/>
                  </a:solidFill>
                  <a:miter lim="800000"/>
                  <a:headEnd/>
                  <a:tailEnd/>
                </a:ln>
              </p:spPr>
            </p:sp>
          </p:grpSp>
          <p:sp>
            <p:nvSpPr>
              <p:cNvPr id="106" name="Rectangle 105"/>
              <p:cNvSpPr>
                <a:spLocks noChangeArrowheads="1"/>
              </p:cNvSpPr>
              <p:nvPr/>
            </p:nvSpPr>
            <p:spPr bwMode="auto">
              <a:xfrm>
                <a:off x="2034" y="1507"/>
                <a:ext cx="150" cy="147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</p:sp>
        </p:grpSp>
        <p:grpSp>
          <p:nvGrpSpPr>
            <p:cNvPr id="63" name="Group 44"/>
            <p:cNvGrpSpPr>
              <a:grpSpLocks/>
            </p:cNvGrpSpPr>
            <p:nvPr/>
          </p:nvGrpSpPr>
          <p:grpSpPr bwMode="auto">
            <a:xfrm>
              <a:off x="1350494" y="4182143"/>
              <a:ext cx="366950" cy="427418"/>
              <a:chOff x="591" y="1553"/>
              <a:chExt cx="176" cy="238"/>
            </a:xfrm>
          </p:grpSpPr>
          <p:sp>
            <p:nvSpPr>
              <p:cNvPr id="91" name="Rectangle 90"/>
              <p:cNvSpPr>
                <a:spLocks noChangeArrowheads="1"/>
              </p:cNvSpPr>
              <p:nvPr/>
            </p:nvSpPr>
            <p:spPr bwMode="auto">
              <a:xfrm>
                <a:off x="705" y="1744"/>
                <a:ext cx="24" cy="47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</p:sp>
          <p:sp>
            <p:nvSpPr>
              <p:cNvPr id="92" name="Rectangle 91"/>
              <p:cNvSpPr>
                <a:spLocks noChangeArrowheads="1"/>
              </p:cNvSpPr>
              <p:nvPr/>
            </p:nvSpPr>
            <p:spPr bwMode="auto">
              <a:xfrm>
                <a:off x="744" y="1744"/>
                <a:ext cx="23" cy="47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</p:sp>
          <p:sp>
            <p:nvSpPr>
              <p:cNvPr id="93" name="Rectangle 92"/>
              <p:cNvSpPr>
                <a:spLocks noChangeArrowheads="1"/>
              </p:cNvSpPr>
              <p:nvPr/>
            </p:nvSpPr>
            <p:spPr bwMode="auto">
              <a:xfrm>
                <a:off x="667" y="1744"/>
                <a:ext cx="23" cy="47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</p:sp>
          <p:sp>
            <p:nvSpPr>
              <p:cNvPr id="94" name="Rectangle 93"/>
              <p:cNvSpPr>
                <a:spLocks noChangeArrowheads="1"/>
              </p:cNvSpPr>
              <p:nvPr/>
            </p:nvSpPr>
            <p:spPr bwMode="auto">
              <a:xfrm>
                <a:off x="629" y="1744"/>
                <a:ext cx="24" cy="46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</p:sp>
          <p:sp>
            <p:nvSpPr>
              <p:cNvPr id="95" name="Rectangle 94"/>
              <p:cNvSpPr>
                <a:spLocks noChangeArrowheads="1"/>
              </p:cNvSpPr>
              <p:nvPr/>
            </p:nvSpPr>
            <p:spPr bwMode="auto">
              <a:xfrm>
                <a:off x="591" y="1744"/>
                <a:ext cx="23" cy="45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</p:sp>
          <p:sp>
            <p:nvSpPr>
              <p:cNvPr id="96" name="Rectangle 95"/>
              <p:cNvSpPr>
                <a:spLocks noChangeArrowheads="1"/>
              </p:cNvSpPr>
              <p:nvPr/>
            </p:nvSpPr>
            <p:spPr bwMode="auto">
              <a:xfrm>
                <a:off x="591" y="1553"/>
                <a:ext cx="23" cy="46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</p:sp>
          <p:sp>
            <p:nvSpPr>
              <p:cNvPr id="97" name="Rectangle 96"/>
              <p:cNvSpPr>
                <a:spLocks noChangeArrowheads="1"/>
              </p:cNvSpPr>
              <p:nvPr/>
            </p:nvSpPr>
            <p:spPr bwMode="auto">
              <a:xfrm>
                <a:off x="629" y="1553"/>
                <a:ext cx="24" cy="46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</p:sp>
          <p:sp>
            <p:nvSpPr>
              <p:cNvPr id="98" name="Rectangle 97"/>
              <p:cNvSpPr>
                <a:spLocks noChangeArrowheads="1"/>
              </p:cNvSpPr>
              <p:nvPr/>
            </p:nvSpPr>
            <p:spPr bwMode="auto">
              <a:xfrm>
                <a:off x="667" y="1553"/>
                <a:ext cx="24" cy="46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</p:sp>
          <p:sp>
            <p:nvSpPr>
              <p:cNvPr id="99" name="Rectangle 98"/>
              <p:cNvSpPr>
                <a:spLocks noChangeArrowheads="1"/>
              </p:cNvSpPr>
              <p:nvPr/>
            </p:nvSpPr>
            <p:spPr bwMode="auto">
              <a:xfrm>
                <a:off x="705" y="1553"/>
                <a:ext cx="24" cy="46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</p:sp>
          <p:sp>
            <p:nvSpPr>
              <p:cNvPr id="100" name="Rectangle 99"/>
              <p:cNvSpPr>
                <a:spLocks noChangeArrowheads="1"/>
              </p:cNvSpPr>
              <p:nvPr/>
            </p:nvSpPr>
            <p:spPr bwMode="auto">
              <a:xfrm>
                <a:off x="744" y="1553"/>
                <a:ext cx="23" cy="46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</p:sp>
          <p:sp>
            <p:nvSpPr>
              <p:cNvPr id="101" name="Rectangle 100"/>
              <p:cNvSpPr>
                <a:spLocks noChangeArrowheads="1"/>
              </p:cNvSpPr>
              <p:nvPr/>
            </p:nvSpPr>
            <p:spPr bwMode="auto">
              <a:xfrm>
                <a:off x="591" y="1611"/>
                <a:ext cx="176" cy="113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</p:sp>
        </p:grpSp>
        <p:grpSp>
          <p:nvGrpSpPr>
            <p:cNvPr id="573440" name="Group 45"/>
            <p:cNvGrpSpPr>
              <a:grpSpLocks/>
            </p:cNvGrpSpPr>
            <p:nvPr/>
          </p:nvGrpSpPr>
          <p:grpSpPr bwMode="auto">
            <a:xfrm rot="16200000">
              <a:off x="5744525" y="2867305"/>
              <a:ext cx="212994" cy="342486"/>
              <a:chOff x="3644" y="634"/>
              <a:chExt cx="249" cy="685"/>
            </a:xfrm>
          </p:grpSpPr>
          <p:sp>
            <p:nvSpPr>
              <p:cNvPr id="88" name="Rectangle 87"/>
              <p:cNvSpPr>
                <a:spLocks noChangeArrowheads="1"/>
              </p:cNvSpPr>
              <p:nvPr/>
            </p:nvSpPr>
            <p:spPr bwMode="auto">
              <a:xfrm>
                <a:off x="3644" y="1135"/>
                <a:ext cx="249" cy="184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333333"/>
                </a:solidFill>
                <a:miter lim="800000"/>
                <a:headEnd/>
                <a:tailEnd/>
              </a:ln>
            </p:spPr>
          </p:sp>
          <p:sp>
            <p:nvSpPr>
              <p:cNvPr id="89" name="Rectangle 88"/>
              <p:cNvSpPr>
                <a:spLocks noChangeArrowheads="1"/>
              </p:cNvSpPr>
              <p:nvPr/>
            </p:nvSpPr>
            <p:spPr bwMode="auto">
              <a:xfrm>
                <a:off x="3644" y="634"/>
                <a:ext cx="249" cy="184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333333"/>
                </a:solidFill>
                <a:miter lim="800000"/>
                <a:headEnd/>
                <a:tailEnd/>
              </a:ln>
            </p:spPr>
          </p:sp>
          <p:sp>
            <p:nvSpPr>
              <p:cNvPr id="90" name="Rectangle 89"/>
              <p:cNvSpPr>
                <a:spLocks noChangeArrowheads="1"/>
              </p:cNvSpPr>
              <p:nvPr/>
            </p:nvSpPr>
            <p:spPr bwMode="auto">
              <a:xfrm>
                <a:off x="3644" y="634"/>
                <a:ext cx="249" cy="68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</p:sp>
        </p:grpSp>
        <p:grpSp>
          <p:nvGrpSpPr>
            <p:cNvPr id="573441" name="Group 46"/>
            <p:cNvGrpSpPr>
              <a:grpSpLocks/>
            </p:cNvGrpSpPr>
            <p:nvPr/>
          </p:nvGrpSpPr>
          <p:grpSpPr bwMode="auto">
            <a:xfrm rot="10800000">
              <a:off x="6235959" y="3638935"/>
              <a:ext cx="210097" cy="340219"/>
              <a:chOff x="3986" y="1173"/>
              <a:chExt cx="249" cy="685"/>
            </a:xfrm>
          </p:grpSpPr>
          <p:sp>
            <p:nvSpPr>
              <p:cNvPr id="85" name="Rectangle 84"/>
              <p:cNvSpPr>
                <a:spLocks noChangeArrowheads="1"/>
              </p:cNvSpPr>
              <p:nvPr/>
            </p:nvSpPr>
            <p:spPr bwMode="auto">
              <a:xfrm>
                <a:off x="3986" y="1674"/>
                <a:ext cx="249" cy="184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333333"/>
                </a:solidFill>
                <a:miter lim="800000"/>
                <a:headEnd/>
                <a:tailEnd/>
              </a:ln>
            </p:spPr>
          </p:sp>
          <p:sp>
            <p:nvSpPr>
              <p:cNvPr id="86" name="Rectangle 85"/>
              <p:cNvSpPr>
                <a:spLocks noChangeArrowheads="1"/>
              </p:cNvSpPr>
              <p:nvPr/>
            </p:nvSpPr>
            <p:spPr bwMode="auto">
              <a:xfrm>
                <a:off x="3986" y="1173"/>
                <a:ext cx="249" cy="184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333333"/>
                </a:solidFill>
                <a:miter lim="800000"/>
                <a:headEnd/>
                <a:tailEnd/>
              </a:ln>
            </p:spPr>
          </p:sp>
          <p:sp>
            <p:nvSpPr>
              <p:cNvPr id="87" name="Rectangle 86"/>
              <p:cNvSpPr>
                <a:spLocks noChangeArrowheads="1"/>
              </p:cNvSpPr>
              <p:nvPr/>
            </p:nvSpPr>
            <p:spPr bwMode="auto">
              <a:xfrm>
                <a:off x="3986" y="1173"/>
                <a:ext cx="249" cy="68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</p:sp>
        </p:grpSp>
        <p:grpSp>
          <p:nvGrpSpPr>
            <p:cNvPr id="573442" name="Group 47"/>
            <p:cNvGrpSpPr>
              <a:grpSpLocks/>
            </p:cNvGrpSpPr>
            <p:nvPr/>
          </p:nvGrpSpPr>
          <p:grpSpPr bwMode="auto">
            <a:xfrm rot="16200000">
              <a:off x="5561774" y="3749388"/>
              <a:ext cx="214424" cy="316584"/>
              <a:chOff x="3517" y="1250"/>
              <a:chExt cx="249" cy="685"/>
            </a:xfrm>
          </p:grpSpPr>
          <p:sp>
            <p:nvSpPr>
              <p:cNvPr id="82" name="Rectangle 81"/>
              <p:cNvSpPr>
                <a:spLocks noChangeArrowheads="1"/>
              </p:cNvSpPr>
              <p:nvPr/>
            </p:nvSpPr>
            <p:spPr bwMode="auto">
              <a:xfrm>
                <a:off x="3517" y="1751"/>
                <a:ext cx="249" cy="184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333333"/>
                </a:solidFill>
                <a:miter lim="800000"/>
                <a:headEnd/>
                <a:tailEnd/>
              </a:ln>
            </p:spPr>
          </p:sp>
          <p:sp>
            <p:nvSpPr>
              <p:cNvPr id="83" name="Rectangle 82"/>
              <p:cNvSpPr>
                <a:spLocks noChangeArrowheads="1"/>
              </p:cNvSpPr>
              <p:nvPr/>
            </p:nvSpPr>
            <p:spPr bwMode="auto">
              <a:xfrm>
                <a:off x="3517" y="1250"/>
                <a:ext cx="249" cy="184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333333"/>
                </a:solidFill>
                <a:miter lim="800000"/>
                <a:headEnd/>
                <a:tailEnd/>
              </a:ln>
            </p:spPr>
          </p:sp>
          <p:sp>
            <p:nvSpPr>
              <p:cNvPr id="84" name="Rectangle 83"/>
              <p:cNvSpPr>
                <a:spLocks noChangeArrowheads="1"/>
              </p:cNvSpPr>
              <p:nvPr/>
            </p:nvSpPr>
            <p:spPr bwMode="auto">
              <a:xfrm>
                <a:off x="3517" y="1250"/>
                <a:ext cx="249" cy="68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</p:sp>
        </p:grpSp>
        <p:grpSp>
          <p:nvGrpSpPr>
            <p:cNvPr id="573443" name="Group 48"/>
            <p:cNvGrpSpPr>
              <a:grpSpLocks/>
            </p:cNvGrpSpPr>
            <p:nvPr/>
          </p:nvGrpSpPr>
          <p:grpSpPr bwMode="auto">
            <a:xfrm rot="16200000">
              <a:off x="4977528" y="4241134"/>
              <a:ext cx="212994" cy="316584"/>
              <a:chOff x="3111" y="1594"/>
              <a:chExt cx="249" cy="685"/>
            </a:xfrm>
          </p:grpSpPr>
          <p:sp>
            <p:nvSpPr>
              <p:cNvPr id="79" name="Rectangle 78"/>
              <p:cNvSpPr>
                <a:spLocks noChangeArrowheads="1"/>
              </p:cNvSpPr>
              <p:nvPr/>
            </p:nvSpPr>
            <p:spPr bwMode="auto">
              <a:xfrm>
                <a:off x="3111" y="2095"/>
                <a:ext cx="249" cy="184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333333"/>
                </a:solidFill>
                <a:miter lim="800000"/>
                <a:headEnd/>
                <a:tailEnd/>
              </a:ln>
            </p:spPr>
          </p:sp>
          <p:sp>
            <p:nvSpPr>
              <p:cNvPr id="80" name="Rectangle 79"/>
              <p:cNvSpPr>
                <a:spLocks noChangeArrowheads="1"/>
              </p:cNvSpPr>
              <p:nvPr/>
            </p:nvSpPr>
            <p:spPr bwMode="auto">
              <a:xfrm>
                <a:off x="3111" y="1594"/>
                <a:ext cx="249" cy="184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333333"/>
                </a:solidFill>
                <a:miter lim="800000"/>
                <a:headEnd/>
                <a:tailEnd/>
              </a:ln>
            </p:spPr>
          </p:sp>
          <p:sp>
            <p:nvSpPr>
              <p:cNvPr id="81" name="Rectangle 80"/>
              <p:cNvSpPr>
                <a:spLocks noChangeArrowheads="1"/>
              </p:cNvSpPr>
              <p:nvPr/>
            </p:nvSpPr>
            <p:spPr bwMode="auto">
              <a:xfrm>
                <a:off x="3111" y="1594"/>
                <a:ext cx="249" cy="68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</p:sp>
        </p:grpSp>
        <p:sp>
          <p:nvSpPr>
            <p:cNvPr id="50" name="Line 281"/>
            <p:cNvSpPr>
              <a:spLocks noChangeShapeType="1"/>
            </p:cNvSpPr>
            <p:nvPr/>
          </p:nvSpPr>
          <p:spPr bwMode="auto">
            <a:xfrm>
              <a:off x="6048887" y="3144331"/>
              <a:ext cx="1085019" cy="14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sp>
        <p:sp>
          <p:nvSpPr>
            <p:cNvPr id="51" name="Line 282"/>
            <p:cNvSpPr>
              <a:spLocks noChangeShapeType="1"/>
            </p:cNvSpPr>
            <p:nvPr/>
          </p:nvSpPr>
          <p:spPr bwMode="auto">
            <a:xfrm>
              <a:off x="6047448" y="3374479"/>
              <a:ext cx="1086459" cy="28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sp>
        <p:grpSp>
          <p:nvGrpSpPr>
            <p:cNvPr id="573445" name="Group 51"/>
            <p:cNvGrpSpPr>
              <a:grpSpLocks/>
            </p:cNvGrpSpPr>
            <p:nvPr/>
          </p:nvGrpSpPr>
          <p:grpSpPr bwMode="auto">
            <a:xfrm rot="10800000">
              <a:off x="1845516" y="3663237"/>
              <a:ext cx="210097" cy="340219"/>
              <a:chOff x="935" y="1190"/>
              <a:chExt cx="249" cy="685"/>
            </a:xfrm>
          </p:grpSpPr>
          <p:sp>
            <p:nvSpPr>
              <p:cNvPr id="76" name="Rectangle 75"/>
              <p:cNvSpPr>
                <a:spLocks noChangeArrowheads="1"/>
              </p:cNvSpPr>
              <p:nvPr/>
            </p:nvSpPr>
            <p:spPr bwMode="auto">
              <a:xfrm>
                <a:off x="935" y="1691"/>
                <a:ext cx="249" cy="184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333333"/>
                </a:solidFill>
                <a:miter lim="800000"/>
                <a:headEnd/>
                <a:tailEnd/>
              </a:ln>
            </p:spPr>
          </p:sp>
          <p:sp>
            <p:nvSpPr>
              <p:cNvPr id="77" name="Rectangle 76"/>
              <p:cNvSpPr>
                <a:spLocks noChangeArrowheads="1"/>
              </p:cNvSpPr>
              <p:nvPr/>
            </p:nvSpPr>
            <p:spPr bwMode="auto">
              <a:xfrm>
                <a:off x="935" y="1190"/>
                <a:ext cx="249" cy="184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333333"/>
                </a:solidFill>
                <a:miter lim="800000"/>
                <a:headEnd/>
                <a:tailEnd/>
              </a:ln>
            </p:spPr>
          </p:sp>
          <p:sp>
            <p:nvSpPr>
              <p:cNvPr id="78" name="Rectangle 77"/>
              <p:cNvSpPr>
                <a:spLocks noChangeArrowheads="1"/>
              </p:cNvSpPr>
              <p:nvPr/>
            </p:nvSpPr>
            <p:spPr bwMode="auto">
              <a:xfrm>
                <a:off x="935" y="1190"/>
                <a:ext cx="249" cy="68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</p:sp>
        </p:grpSp>
        <p:sp>
          <p:nvSpPr>
            <p:cNvPr id="53" name="Line 287"/>
            <p:cNvSpPr>
              <a:spLocks noChangeShapeType="1"/>
            </p:cNvSpPr>
            <p:nvPr/>
          </p:nvSpPr>
          <p:spPr bwMode="auto">
            <a:xfrm>
              <a:off x="982105" y="3390900"/>
              <a:ext cx="749728" cy="14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sp>
        <p:sp>
          <p:nvSpPr>
            <p:cNvPr id="54" name="Line 288"/>
            <p:cNvSpPr>
              <a:spLocks noChangeShapeType="1"/>
            </p:cNvSpPr>
            <p:nvPr/>
          </p:nvSpPr>
          <p:spPr bwMode="auto">
            <a:xfrm>
              <a:off x="1054056" y="2915612"/>
              <a:ext cx="1439" cy="4417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</p:spPr>
        </p:sp>
        <p:sp>
          <p:nvSpPr>
            <p:cNvPr id="55" name="Line 289"/>
            <p:cNvSpPr>
              <a:spLocks noChangeShapeType="1"/>
            </p:cNvSpPr>
            <p:nvPr/>
          </p:nvSpPr>
          <p:spPr bwMode="auto">
            <a:xfrm rot="10800000">
              <a:off x="1055495" y="3613204"/>
              <a:ext cx="2878" cy="4417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</p:spPr>
        </p:sp>
        <p:sp>
          <p:nvSpPr>
            <p:cNvPr id="56" name="Text Box 290"/>
            <p:cNvSpPr txBox="1">
              <a:spLocks noChangeArrowheads="1"/>
            </p:cNvSpPr>
            <p:nvPr/>
          </p:nvSpPr>
          <p:spPr bwMode="auto">
            <a:xfrm>
              <a:off x="500034" y="3305863"/>
              <a:ext cx="942557" cy="397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1">
                <a:defRPr sz="1000"/>
              </a:pPr>
              <a:r>
                <a:rPr lang="en-US" sz="1400" b="0" i="0" strike="noStrike" dirty="0">
                  <a:solidFill>
                    <a:srgbClr val="000000"/>
                  </a:solidFill>
                  <a:latin typeface="宋体"/>
                  <a:ea typeface="宋体"/>
                </a:rPr>
                <a:t>≥1mm</a:t>
              </a:r>
            </a:p>
            <a:p>
              <a:pPr algn="l" rtl="1">
                <a:defRPr sz="1000"/>
              </a:pPr>
              <a:endParaRPr lang="en-US" sz="1050" b="0" i="0" strike="noStrike" dirty="0">
                <a:solidFill>
                  <a:srgbClr val="000000"/>
                </a:solidFill>
                <a:latin typeface="宋体"/>
                <a:ea typeface="宋体"/>
              </a:endParaRPr>
            </a:p>
          </p:txBody>
        </p:sp>
        <p:sp>
          <p:nvSpPr>
            <p:cNvPr id="57" name="Line 291"/>
            <p:cNvSpPr>
              <a:spLocks noChangeShapeType="1"/>
            </p:cNvSpPr>
            <p:nvPr/>
          </p:nvSpPr>
          <p:spPr bwMode="auto">
            <a:xfrm>
              <a:off x="5552426" y="2809829"/>
              <a:ext cx="286365" cy="2530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</p:spPr>
        </p:sp>
        <p:sp>
          <p:nvSpPr>
            <p:cNvPr id="58" name="Line 292"/>
            <p:cNvSpPr>
              <a:spLocks noChangeShapeType="1"/>
            </p:cNvSpPr>
            <p:nvPr/>
          </p:nvSpPr>
          <p:spPr bwMode="auto">
            <a:xfrm flipH="1" flipV="1">
              <a:off x="6579885" y="3375909"/>
              <a:ext cx="358315" cy="5289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</p:spPr>
        </p:sp>
        <p:sp>
          <p:nvSpPr>
            <p:cNvPr id="59" name="Text Box 293"/>
            <p:cNvSpPr txBox="1">
              <a:spLocks noChangeArrowheads="1"/>
            </p:cNvSpPr>
            <p:nvPr/>
          </p:nvSpPr>
          <p:spPr bwMode="auto">
            <a:xfrm>
              <a:off x="6929454" y="3920765"/>
              <a:ext cx="1125312" cy="398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1">
                <a:defRPr sz="1000"/>
              </a:pPr>
              <a:r>
                <a:rPr lang="en-US" sz="1400" b="0" i="0" strike="noStrike" dirty="0">
                  <a:solidFill>
                    <a:srgbClr val="000000"/>
                  </a:solidFill>
                  <a:latin typeface="宋体"/>
                  <a:ea typeface="宋体"/>
                </a:rPr>
                <a:t>V-CUT</a:t>
              </a:r>
            </a:p>
            <a:p>
              <a:pPr algn="l" rtl="1">
                <a:defRPr sz="1000"/>
              </a:pPr>
              <a:endParaRPr lang="en-US" sz="1400" b="0" i="0" strike="noStrike" dirty="0">
                <a:solidFill>
                  <a:srgbClr val="000000"/>
                </a:solidFill>
                <a:latin typeface="宋体"/>
                <a:ea typeface="宋体"/>
              </a:endParaRPr>
            </a:p>
          </p:txBody>
        </p:sp>
        <p:grpSp>
          <p:nvGrpSpPr>
            <p:cNvPr id="573446" name="Group 59"/>
            <p:cNvGrpSpPr>
              <a:grpSpLocks/>
            </p:cNvGrpSpPr>
            <p:nvPr/>
          </p:nvGrpSpPr>
          <p:grpSpPr bwMode="auto">
            <a:xfrm rot="16200000">
              <a:off x="3488140" y="2418444"/>
              <a:ext cx="211565" cy="342486"/>
              <a:chOff x="2076" y="320"/>
              <a:chExt cx="249" cy="685"/>
            </a:xfrm>
          </p:grpSpPr>
          <p:sp>
            <p:nvSpPr>
              <p:cNvPr id="73" name="Rectangle 72"/>
              <p:cNvSpPr>
                <a:spLocks noChangeArrowheads="1"/>
              </p:cNvSpPr>
              <p:nvPr/>
            </p:nvSpPr>
            <p:spPr bwMode="auto">
              <a:xfrm>
                <a:off x="2076" y="821"/>
                <a:ext cx="249" cy="184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333333"/>
                </a:solidFill>
                <a:miter lim="800000"/>
                <a:headEnd/>
                <a:tailEnd/>
              </a:ln>
            </p:spPr>
          </p:sp>
          <p:sp>
            <p:nvSpPr>
              <p:cNvPr id="74" name="Rectangle 73"/>
              <p:cNvSpPr>
                <a:spLocks noChangeArrowheads="1"/>
              </p:cNvSpPr>
              <p:nvPr/>
            </p:nvSpPr>
            <p:spPr bwMode="auto">
              <a:xfrm>
                <a:off x="2076" y="320"/>
                <a:ext cx="249" cy="184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333333"/>
                </a:solidFill>
                <a:miter lim="800000"/>
                <a:headEnd/>
                <a:tailEnd/>
              </a:ln>
            </p:spPr>
          </p:sp>
          <p:sp>
            <p:nvSpPr>
              <p:cNvPr id="75" name="Rectangle 74"/>
              <p:cNvSpPr>
                <a:spLocks noChangeArrowheads="1"/>
              </p:cNvSpPr>
              <p:nvPr/>
            </p:nvSpPr>
            <p:spPr bwMode="auto">
              <a:xfrm>
                <a:off x="2076" y="320"/>
                <a:ext cx="249" cy="68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</p:sp>
        </p:grpSp>
        <p:grpSp>
          <p:nvGrpSpPr>
            <p:cNvPr id="573447" name="Group 60"/>
            <p:cNvGrpSpPr>
              <a:grpSpLocks/>
            </p:cNvGrpSpPr>
            <p:nvPr/>
          </p:nvGrpSpPr>
          <p:grpSpPr bwMode="auto">
            <a:xfrm rot="16200000">
              <a:off x="4761671" y="2261200"/>
              <a:ext cx="211565" cy="342486"/>
              <a:chOff x="2961" y="210"/>
              <a:chExt cx="249" cy="685"/>
            </a:xfrm>
          </p:grpSpPr>
          <p:sp>
            <p:nvSpPr>
              <p:cNvPr id="70" name="Rectangle 69"/>
              <p:cNvSpPr>
                <a:spLocks noChangeArrowheads="1"/>
              </p:cNvSpPr>
              <p:nvPr/>
            </p:nvSpPr>
            <p:spPr bwMode="auto">
              <a:xfrm>
                <a:off x="2961" y="711"/>
                <a:ext cx="249" cy="184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333333"/>
                </a:solidFill>
                <a:miter lim="800000"/>
                <a:headEnd/>
                <a:tailEnd/>
              </a:ln>
            </p:spPr>
          </p:sp>
          <p:sp>
            <p:nvSpPr>
              <p:cNvPr id="71" name="Rectangle 70"/>
              <p:cNvSpPr>
                <a:spLocks noChangeArrowheads="1"/>
              </p:cNvSpPr>
              <p:nvPr/>
            </p:nvSpPr>
            <p:spPr bwMode="auto">
              <a:xfrm>
                <a:off x="2961" y="210"/>
                <a:ext cx="249" cy="184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333333"/>
                </a:solidFill>
                <a:miter lim="800000"/>
                <a:headEnd/>
                <a:tailEnd/>
              </a:ln>
            </p:spPr>
          </p:sp>
          <p:sp>
            <p:nvSpPr>
              <p:cNvPr id="72" name="Rectangle 71"/>
              <p:cNvSpPr>
                <a:spLocks noChangeArrowheads="1"/>
              </p:cNvSpPr>
              <p:nvPr/>
            </p:nvSpPr>
            <p:spPr bwMode="auto">
              <a:xfrm>
                <a:off x="2961" y="210"/>
                <a:ext cx="249" cy="68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</p:sp>
        </p:grpSp>
        <p:grpSp>
          <p:nvGrpSpPr>
            <p:cNvPr id="573448" name="Group 61"/>
            <p:cNvGrpSpPr>
              <a:grpSpLocks/>
            </p:cNvGrpSpPr>
            <p:nvPr/>
          </p:nvGrpSpPr>
          <p:grpSpPr bwMode="auto">
            <a:xfrm rot="10800000">
              <a:off x="2910389" y="3799039"/>
              <a:ext cx="212975" cy="340219"/>
              <a:chOff x="1675" y="1285"/>
              <a:chExt cx="249" cy="685"/>
            </a:xfrm>
          </p:grpSpPr>
          <p:sp>
            <p:nvSpPr>
              <p:cNvPr id="67" name="Rectangle 66"/>
              <p:cNvSpPr>
                <a:spLocks noChangeArrowheads="1"/>
              </p:cNvSpPr>
              <p:nvPr/>
            </p:nvSpPr>
            <p:spPr bwMode="auto">
              <a:xfrm>
                <a:off x="1675" y="1786"/>
                <a:ext cx="249" cy="184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333333"/>
                </a:solidFill>
                <a:miter lim="800000"/>
                <a:headEnd/>
                <a:tailEnd/>
              </a:ln>
            </p:spPr>
          </p:sp>
          <p:sp>
            <p:nvSpPr>
              <p:cNvPr id="68" name="Rectangle 67"/>
              <p:cNvSpPr>
                <a:spLocks noChangeArrowheads="1"/>
              </p:cNvSpPr>
              <p:nvPr/>
            </p:nvSpPr>
            <p:spPr bwMode="auto">
              <a:xfrm>
                <a:off x="1675" y="1285"/>
                <a:ext cx="249" cy="184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333333"/>
                </a:solidFill>
                <a:miter lim="800000"/>
                <a:headEnd/>
                <a:tailEnd/>
              </a:ln>
            </p:spPr>
          </p:sp>
          <p:sp>
            <p:nvSpPr>
              <p:cNvPr id="69" name="Rectangle 68"/>
              <p:cNvSpPr>
                <a:spLocks noChangeArrowheads="1"/>
              </p:cNvSpPr>
              <p:nvPr/>
            </p:nvSpPr>
            <p:spPr bwMode="auto">
              <a:xfrm>
                <a:off x="1675" y="1285"/>
                <a:ext cx="249" cy="68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</p:sp>
        </p:grpSp>
        <p:grpSp>
          <p:nvGrpSpPr>
            <p:cNvPr id="573449" name="Group 62"/>
            <p:cNvGrpSpPr>
              <a:grpSpLocks/>
            </p:cNvGrpSpPr>
            <p:nvPr/>
          </p:nvGrpSpPr>
          <p:grpSpPr bwMode="auto">
            <a:xfrm rot="16200000">
              <a:off x="5497009" y="4293939"/>
              <a:ext cx="211565" cy="342486"/>
              <a:chOff x="3472" y="1632"/>
              <a:chExt cx="249" cy="685"/>
            </a:xfrm>
          </p:grpSpPr>
          <p:sp>
            <p:nvSpPr>
              <p:cNvPr id="64" name="Rectangle 63"/>
              <p:cNvSpPr>
                <a:spLocks noChangeArrowheads="1"/>
              </p:cNvSpPr>
              <p:nvPr/>
            </p:nvSpPr>
            <p:spPr bwMode="auto">
              <a:xfrm>
                <a:off x="3472" y="2133"/>
                <a:ext cx="249" cy="184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333333"/>
                </a:solidFill>
                <a:miter lim="800000"/>
                <a:headEnd/>
                <a:tailEnd/>
              </a:ln>
            </p:spPr>
          </p:sp>
          <p:sp>
            <p:nvSpPr>
              <p:cNvPr id="65" name="Rectangle 64"/>
              <p:cNvSpPr>
                <a:spLocks noChangeArrowheads="1"/>
              </p:cNvSpPr>
              <p:nvPr/>
            </p:nvSpPr>
            <p:spPr bwMode="auto">
              <a:xfrm>
                <a:off x="3472" y="1632"/>
                <a:ext cx="249" cy="184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rgbClr val="333333"/>
                </a:solidFill>
                <a:miter lim="800000"/>
                <a:headEnd/>
                <a:tailEnd/>
              </a:ln>
            </p:spPr>
          </p:sp>
          <p:sp>
            <p:nvSpPr>
              <p:cNvPr id="66" name="Rectangle 65"/>
              <p:cNvSpPr>
                <a:spLocks noChangeArrowheads="1"/>
              </p:cNvSpPr>
              <p:nvPr/>
            </p:nvSpPr>
            <p:spPr bwMode="auto">
              <a:xfrm>
                <a:off x="3472" y="1632"/>
                <a:ext cx="249" cy="68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</p:sp>
        </p:grpSp>
      </p:grpSp>
      <p:sp>
        <p:nvSpPr>
          <p:cNvPr id="315" name="AutoShape 328"/>
          <p:cNvSpPr>
            <a:spLocks noChangeAspect="1" noChangeArrowheads="1" noTextEdit="1"/>
          </p:cNvSpPr>
          <p:nvPr/>
        </p:nvSpPr>
        <p:spPr bwMode="auto">
          <a:xfrm>
            <a:off x="1428728" y="4562497"/>
            <a:ext cx="3076575" cy="1971675"/>
          </a:xfrm>
          <a:prstGeom prst="rect">
            <a:avLst/>
          </a:prstGeom>
          <a:noFill/>
        </p:spPr>
      </p:sp>
      <p:grpSp>
        <p:nvGrpSpPr>
          <p:cNvPr id="333" name="Group 332"/>
          <p:cNvGrpSpPr/>
          <p:nvPr/>
        </p:nvGrpSpPr>
        <p:grpSpPr>
          <a:xfrm>
            <a:off x="2555776" y="5047084"/>
            <a:ext cx="3024336" cy="1298925"/>
            <a:chOff x="1071538" y="4840320"/>
            <a:chExt cx="2975838" cy="1442941"/>
          </a:xfrm>
        </p:grpSpPr>
        <p:sp>
          <p:nvSpPr>
            <p:cNvPr id="316" name="AutoShape 327"/>
            <p:cNvSpPr>
              <a:spLocks noChangeArrowheads="1"/>
            </p:cNvSpPr>
            <p:nvPr/>
          </p:nvSpPr>
          <p:spPr bwMode="auto">
            <a:xfrm>
              <a:off x="2082006" y="5995939"/>
              <a:ext cx="731576" cy="287322"/>
            </a:xfrm>
            <a:prstGeom prst="homePlate">
              <a:avLst>
                <a:gd name="adj" fmla="val 47071"/>
              </a:avLst>
            </a:prstGeom>
            <a:solidFill>
              <a:srgbClr val="339966"/>
            </a:solidFill>
            <a:ln w="9525">
              <a:solidFill>
                <a:srgbClr val="339966"/>
              </a:solidFill>
              <a:miter lim="800000"/>
              <a:headEnd/>
              <a:tailEnd/>
            </a:ln>
          </p:spPr>
        </p:sp>
        <p:sp>
          <p:nvSpPr>
            <p:cNvPr id="317" name="AutoShape 326"/>
            <p:cNvSpPr>
              <a:spLocks noChangeArrowheads="1"/>
            </p:cNvSpPr>
            <p:nvPr/>
          </p:nvSpPr>
          <p:spPr bwMode="auto">
            <a:xfrm rot="10800000">
              <a:off x="2747938" y="5987232"/>
              <a:ext cx="635878" cy="284947"/>
            </a:xfrm>
            <a:prstGeom prst="homePlate">
              <a:avLst>
                <a:gd name="adj" fmla="val 45701"/>
              </a:avLst>
            </a:prstGeom>
            <a:solidFill>
              <a:srgbClr val="339966"/>
            </a:solidFill>
            <a:ln w="9525">
              <a:solidFill>
                <a:srgbClr val="339966"/>
              </a:solidFill>
              <a:miter lim="800000"/>
              <a:headEnd/>
              <a:tailEnd/>
            </a:ln>
          </p:spPr>
        </p:sp>
        <p:sp>
          <p:nvSpPr>
            <p:cNvPr id="318" name="AutoShape 325"/>
            <p:cNvSpPr>
              <a:spLocks noChangeArrowheads="1"/>
            </p:cNvSpPr>
            <p:nvPr/>
          </p:nvSpPr>
          <p:spPr bwMode="auto">
            <a:xfrm rot="5400000">
              <a:off x="2284874" y="5383483"/>
              <a:ext cx="988608" cy="454764"/>
            </a:xfrm>
            <a:prstGeom prst="homePlate">
              <a:avLst>
                <a:gd name="adj" fmla="val 175896"/>
              </a:avLst>
            </a:prstGeom>
            <a:solidFill>
              <a:srgbClr val="FFCC99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</p:sp>
        <p:sp>
          <p:nvSpPr>
            <p:cNvPr id="319" name="Line 324"/>
            <p:cNvSpPr>
              <a:spLocks noChangeShapeType="1"/>
            </p:cNvSpPr>
            <p:nvPr/>
          </p:nvSpPr>
          <p:spPr bwMode="auto">
            <a:xfrm flipV="1">
              <a:off x="2774828" y="4840320"/>
              <a:ext cx="9491" cy="112554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sp>
        <p:sp>
          <p:nvSpPr>
            <p:cNvPr id="320" name="Line 323"/>
            <p:cNvSpPr>
              <a:spLocks noChangeShapeType="1"/>
            </p:cNvSpPr>
            <p:nvPr/>
          </p:nvSpPr>
          <p:spPr bwMode="auto">
            <a:xfrm>
              <a:off x="2812791" y="6109126"/>
              <a:ext cx="1027370" cy="79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sp>
        <p:sp>
          <p:nvSpPr>
            <p:cNvPr id="321" name="Line 322"/>
            <p:cNvSpPr>
              <a:spLocks noChangeShapeType="1"/>
            </p:cNvSpPr>
            <p:nvPr/>
          </p:nvSpPr>
          <p:spPr bwMode="auto">
            <a:xfrm>
              <a:off x="3031078" y="5317607"/>
              <a:ext cx="693613" cy="79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sp>
        <p:sp>
          <p:nvSpPr>
            <p:cNvPr id="322" name="Line 321"/>
            <p:cNvSpPr>
              <a:spLocks noChangeShapeType="1"/>
            </p:cNvSpPr>
            <p:nvPr/>
          </p:nvSpPr>
          <p:spPr bwMode="auto">
            <a:xfrm flipV="1">
              <a:off x="3369580" y="5753734"/>
              <a:ext cx="791" cy="34826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</p:sp>
        <p:sp>
          <p:nvSpPr>
            <p:cNvPr id="323" name="Text Box 320"/>
            <p:cNvSpPr txBox="1">
              <a:spLocks noChangeArrowheads="1"/>
            </p:cNvSpPr>
            <p:nvPr/>
          </p:nvSpPr>
          <p:spPr bwMode="auto">
            <a:xfrm>
              <a:off x="3468442" y="5537649"/>
              <a:ext cx="578934" cy="313442"/>
            </a:xfrm>
            <a:prstGeom prst="rect">
              <a:avLst/>
            </a:prstGeom>
            <a:solidFill>
              <a:srgbClr val="FFFFFF"/>
            </a:solidFill>
            <a:ln w="76200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000" b="0" i="0" strike="noStrike">
                  <a:solidFill>
                    <a:srgbClr val="000000"/>
                  </a:solidFill>
                  <a:latin typeface="+mj-lt"/>
                  <a:cs typeface="Times New Roman"/>
                </a:rPr>
                <a:t>25mm</a:t>
              </a:r>
            </a:p>
          </p:txBody>
        </p:sp>
        <p:sp>
          <p:nvSpPr>
            <p:cNvPr id="324" name="Line 319"/>
            <p:cNvSpPr>
              <a:spLocks noChangeShapeType="1"/>
            </p:cNvSpPr>
            <p:nvPr/>
          </p:nvSpPr>
          <p:spPr bwMode="auto">
            <a:xfrm flipV="1">
              <a:off x="3648766" y="5307317"/>
              <a:ext cx="791" cy="22004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</p:sp>
        <p:sp>
          <p:nvSpPr>
            <p:cNvPr id="325" name="Line 318"/>
            <p:cNvSpPr>
              <a:spLocks noChangeShapeType="1"/>
            </p:cNvSpPr>
            <p:nvPr/>
          </p:nvSpPr>
          <p:spPr bwMode="auto">
            <a:xfrm>
              <a:off x="3640066" y="5860589"/>
              <a:ext cx="791" cy="26753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</p:sp>
        <p:sp>
          <p:nvSpPr>
            <p:cNvPr id="326" name="Line 317"/>
            <p:cNvSpPr>
              <a:spLocks noChangeShapeType="1"/>
            </p:cNvSpPr>
            <p:nvPr/>
          </p:nvSpPr>
          <p:spPr bwMode="auto">
            <a:xfrm>
              <a:off x="2342210" y="5952405"/>
              <a:ext cx="360647" cy="79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</p:sp>
        <p:sp>
          <p:nvSpPr>
            <p:cNvPr id="327" name="Line 316"/>
            <p:cNvSpPr>
              <a:spLocks noChangeShapeType="1"/>
            </p:cNvSpPr>
            <p:nvPr/>
          </p:nvSpPr>
          <p:spPr bwMode="auto">
            <a:xfrm flipH="1">
              <a:off x="3369580" y="5952405"/>
              <a:ext cx="313985" cy="870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</p:sp>
        <p:sp>
          <p:nvSpPr>
            <p:cNvPr id="328" name="Text Box 315"/>
            <p:cNvSpPr txBox="1">
              <a:spLocks noChangeArrowheads="1"/>
            </p:cNvSpPr>
            <p:nvPr/>
          </p:nvSpPr>
          <p:spPr bwMode="auto">
            <a:xfrm>
              <a:off x="2913235" y="5654794"/>
              <a:ext cx="399401" cy="312650"/>
            </a:xfrm>
            <a:prstGeom prst="rect">
              <a:avLst/>
            </a:prstGeom>
            <a:solidFill>
              <a:srgbClr val="FFFFFF"/>
            </a:solidFill>
            <a:ln w="76200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000" b="0" i="0" strike="noStrike">
                  <a:solidFill>
                    <a:srgbClr val="000000"/>
                  </a:solidFill>
                  <a:latin typeface="+mj-lt"/>
                  <a:cs typeface="Times New Roman"/>
                </a:rPr>
                <a:t>5cmm</a:t>
              </a:r>
            </a:p>
          </p:txBody>
        </p:sp>
        <p:sp>
          <p:nvSpPr>
            <p:cNvPr id="329" name="Text Box 314"/>
            <p:cNvSpPr txBox="1">
              <a:spLocks noChangeArrowheads="1"/>
            </p:cNvSpPr>
            <p:nvPr/>
          </p:nvSpPr>
          <p:spPr bwMode="auto">
            <a:xfrm>
              <a:off x="1071538" y="4860108"/>
              <a:ext cx="1500198" cy="388180"/>
            </a:xfrm>
            <a:prstGeom prst="rect">
              <a:avLst/>
            </a:prstGeom>
            <a:solidFill>
              <a:srgbClr val="FFFFFF"/>
            </a:solidFill>
            <a:ln w="76200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000" b="0" i="0" strike="noStrike" dirty="0" smtClean="0">
                  <a:solidFill>
                    <a:srgbClr val="000000"/>
                  </a:solidFill>
                  <a:latin typeface="+mj-lt"/>
                  <a:ea typeface="宋体"/>
                  <a:cs typeface="Times New Roman"/>
                </a:rPr>
                <a:t>De-panel</a:t>
              </a:r>
              <a:r>
                <a:rPr lang="en-US" sz="1000" b="0" i="0" strike="noStrike" baseline="0" dirty="0" smtClean="0">
                  <a:solidFill>
                    <a:srgbClr val="000000"/>
                  </a:solidFill>
                  <a:latin typeface="+mj-lt"/>
                  <a:ea typeface="宋体"/>
                  <a:cs typeface="Times New Roman"/>
                </a:rPr>
                <a:t> </a:t>
              </a:r>
              <a:r>
                <a:rPr lang="en-US" sz="1000" b="0" i="0" strike="noStrike" baseline="0" dirty="0">
                  <a:solidFill>
                    <a:srgbClr val="000000"/>
                  </a:solidFill>
                  <a:latin typeface="+mj-lt"/>
                  <a:ea typeface="宋体"/>
                  <a:cs typeface="Times New Roman"/>
                </a:rPr>
                <a:t>Cuter</a:t>
              </a:r>
              <a:endParaRPr lang="en-US" sz="1000" b="0" i="0" strike="noStrike" dirty="0">
                <a:solidFill>
                  <a:srgbClr val="000000"/>
                </a:solidFill>
                <a:latin typeface="+mj-lt"/>
                <a:cs typeface="Times New Roman"/>
              </a:endParaRPr>
            </a:p>
          </p:txBody>
        </p:sp>
        <p:sp>
          <p:nvSpPr>
            <p:cNvPr id="330" name="Line 313"/>
            <p:cNvSpPr>
              <a:spLocks noChangeShapeType="1"/>
            </p:cNvSpPr>
            <p:nvPr/>
          </p:nvSpPr>
          <p:spPr bwMode="auto">
            <a:xfrm>
              <a:off x="2228321" y="5158511"/>
              <a:ext cx="485608" cy="17255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</p:sp>
        <p:sp>
          <p:nvSpPr>
            <p:cNvPr id="331" name="Text Box 312"/>
            <p:cNvSpPr txBox="1">
              <a:spLocks noChangeArrowheads="1"/>
            </p:cNvSpPr>
            <p:nvPr/>
          </p:nvSpPr>
          <p:spPr bwMode="auto">
            <a:xfrm>
              <a:off x="1428728" y="5653211"/>
              <a:ext cx="1142050" cy="299194"/>
            </a:xfrm>
            <a:prstGeom prst="rect">
              <a:avLst/>
            </a:prstGeom>
            <a:solidFill>
              <a:srgbClr val="FFFFFF"/>
            </a:solidFill>
            <a:ln w="76200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000" b="0" i="0" strike="noStrike">
                  <a:solidFill>
                    <a:srgbClr val="000000"/>
                  </a:solidFill>
                  <a:latin typeface="+mj-lt"/>
                  <a:ea typeface="宋体"/>
                  <a:cs typeface="Times New Roman"/>
                </a:rPr>
                <a:t>PCB</a:t>
              </a:r>
              <a:r>
                <a:rPr lang="en-US" sz="1000" b="0" i="0" strike="noStrike" baseline="0">
                  <a:solidFill>
                    <a:srgbClr val="000000"/>
                  </a:solidFill>
                  <a:latin typeface="+mj-lt"/>
                  <a:ea typeface="宋体"/>
                  <a:cs typeface="Times New Roman"/>
                </a:rPr>
                <a:t> </a:t>
              </a:r>
              <a:r>
                <a:rPr lang="en-US" sz="1000" b="0" i="0" strike="noStrike">
                  <a:solidFill>
                    <a:srgbClr val="000000"/>
                  </a:solidFill>
                  <a:latin typeface="+mj-lt"/>
                  <a:cs typeface="Times New Roman"/>
                </a:rPr>
                <a:t>V-CUT PCB</a:t>
              </a:r>
            </a:p>
          </p:txBody>
        </p:sp>
        <p:sp>
          <p:nvSpPr>
            <p:cNvPr id="332" name="Line 311"/>
            <p:cNvSpPr>
              <a:spLocks noChangeShapeType="1"/>
            </p:cNvSpPr>
            <p:nvPr/>
          </p:nvSpPr>
          <p:spPr bwMode="auto">
            <a:xfrm>
              <a:off x="1878746" y="5881168"/>
              <a:ext cx="332966" cy="3435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4" name="Text Box 4"/>
          <p:cNvSpPr txBox="1">
            <a:spLocks noChangeArrowheads="1"/>
          </p:cNvSpPr>
          <p:nvPr/>
        </p:nvSpPr>
        <p:spPr bwMode="auto">
          <a:xfrm>
            <a:off x="500034" y="247628"/>
            <a:ext cx="64294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200" b="1" dirty="0" smtClean="0">
                <a:ea typeface="DFKai-SB" pitchFamily="65" charset="-120"/>
              </a:rPr>
              <a:t>PCB layout rules</a:t>
            </a:r>
            <a:endParaRPr lang="zh-TW" altLang="en-US" sz="2200" b="1" dirty="0">
              <a:ea typeface="DFKai-SB" pitchFamily="65" charset="-12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8596" y="819132"/>
            <a:ext cx="8358246" cy="420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l"/>
            </a:pPr>
            <a:r>
              <a:rPr kumimoji="0" lang="en-US" altLang="zh-TW" sz="2000" b="1" dirty="0">
                <a:latin typeface="+mj-lt"/>
                <a:ea typeface="DFKai-SB" pitchFamily="65" charset="-120"/>
              </a:rPr>
              <a:t>  </a:t>
            </a:r>
            <a:r>
              <a:rPr lang="en-US" altLang="zh-TW" sz="2000" dirty="0" smtClean="0">
                <a:latin typeface="+mj-lt"/>
                <a:ea typeface="DFKai-SB" pitchFamily="65" charset="-120"/>
              </a:rPr>
              <a:t>V-Cut layout rules</a:t>
            </a:r>
            <a:r>
              <a:rPr kumimoji="0" lang="en-US" altLang="zh-TW" sz="2000" b="1" dirty="0" smtClean="0">
                <a:latin typeface="+mj-lt"/>
                <a:ea typeface="DFKai-SB" pitchFamily="65" charset="-120"/>
              </a:rPr>
              <a:t> :</a:t>
            </a:r>
            <a:endParaRPr kumimoji="0" lang="en-US" altLang="zh-CN" sz="2000" b="1" dirty="0" smtClean="0">
              <a:latin typeface="+mj-lt"/>
              <a:ea typeface="DFKai-SB" pitchFamily="65" charset="-120"/>
            </a:endParaRPr>
          </a:p>
          <a:p>
            <a:pPr lvl="1">
              <a:lnSpc>
                <a:spcPts val="22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l"/>
            </a:pPr>
            <a:r>
              <a:rPr lang="en-US" altLang="zh-CN" dirty="0" smtClean="0">
                <a:latin typeface="+mj-lt"/>
                <a:ea typeface="DFKai-SB" pitchFamily="65" charset="-120"/>
              </a:rPr>
              <a:t>  PCB trace to V-Cut  should be more then S=0.5mm safety buffer, otherwise will have the risk to damage the trace.</a:t>
            </a:r>
          </a:p>
          <a:p>
            <a:pPr lvl="1">
              <a:lnSpc>
                <a:spcPts val="22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l"/>
            </a:pPr>
            <a:endParaRPr lang="en-US" altLang="zh-CN" dirty="0" smtClean="0">
              <a:latin typeface="+mj-lt"/>
              <a:ea typeface="DFKai-SB" pitchFamily="65" charset="-120"/>
            </a:endParaRPr>
          </a:p>
          <a:p>
            <a:pPr lvl="1">
              <a:lnSpc>
                <a:spcPts val="22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l"/>
            </a:pPr>
            <a:endParaRPr lang="en-US" altLang="zh-CN" dirty="0" smtClean="0">
              <a:latin typeface="+mj-lt"/>
              <a:ea typeface="DFKai-SB" pitchFamily="65" charset="-120"/>
            </a:endParaRPr>
          </a:p>
          <a:p>
            <a:pPr lvl="1">
              <a:lnSpc>
                <a:spcPts val="22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l"/>
            </a:pPr>
            <a:endParaRPr lang="en-US" altLang="zh-CN" dirty="0" smtClean="0">
              <a:latin typeface="+mj-lt"/>
              <a:ea typeface="DFKai-SB" pitchFamily="65" charset="-120"/>
            </a:endParaRPr>
          </a:p>
          <a:p>
            <a:pPr lvl="1">
              <a:lnSpc>
                <a:spcPts val="22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l"/>
            </a:pPr>
            <a:endParaRPr lang="en-US" altLang="zh-CN" dirty="0" smtClean="0">
              <a:latin typeface="+mj-lt"/>
              <a:ea typeface="DFKai-SB" pitchFamily="65" charset="-120"/>
            </a:endParaRPr>
          </a:p>
          <a:p>
            <a:pPr lvl="1">
              <a:lnSpc>
                <a:spcPts val="22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l"/>
            </a:pPr>
            <a:r>
              <a:rPr lang="en-US" altLang="zh-CN" dirty="0" smtClean="0">
                <a:latin typeface="+mj-lt"/>
                <a:ea typeface="DFKai-SB" pitchFamily="65" charset="-120"/>
              </a:rPr>
              <a:t>When we use V-Cut</a:t>
            </a:r>
          </a:p>
          <a:p>
            <a:pPr lvl="2">
              <a:lnSpc>
                <a:spcPts val="22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l"/>
            </a:pPr>
            <a:r>
              <a:rPr lang="en-US" altLang="zh-CN" dirty="0" smtClean="0">
                <a:latin typeface="+mj-lt"/>
                <a:ea typeface="DFKai-SB" pitchFamily="65" charset="-120"/>
              </a:rPr>
              <a:t>  PCB thickness 1.0mm to 3mm(1.0mm to 0.5mm + SMT pallet)</a:t>
            </a:r>
          </a:p>
          <a:p>
            <a:pPr lvl="2">
              <a:lnSpc>
                <a:spcPts val="22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l"/>
            </a:pPr>
            <a:r>
              <a:rPr lang="en-US" altLang="zh-CN" dirty="0" smtClean="0">
                <a:latin typeface="+mj-lt"/>
                <a:ea typeface="DFKai-SB" pitchFamily="65" charset="-120"/>
              </a:rPr>
              <a:t>  PCB outline is square type or rectangle type, irregular shape can not use the V-Cut</a:t>
            </a:r>
          </a:p>
        </p:txBody>
      </p:sp>
      <p:sp>
        <p:nvSpPr>
          <p:cNvPr id="5156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121" name="Group 1"/>
          <p:cNvGrpSpPr>
            <a:grpSpLocks noChangeAspect="1"/>
          </p:cNvGrpSpPr>
          <p:nvPr/>
        </p:nvGrpSpPr>
        <p:grpSpPr bwMode="auto">
          <a:xfrm>
            <a:off x="1000100" y="1819264"/>
            <a:ext cx="4164405" cy="1714512"/>
            <a:chOff x="4231" y="1462"/>
            <a:chExt cx="4042" cy="1666"/>
          </a:xfrm>
        </p:grpSpPr>
        <p:sp>
          <p:nvSpPr>
            <p:cNvPr id="5155" name="AutoShape 35"/>
            <p:cNvSpPr>
              <a:spLocks noChangeAspect="1" noChangeArrowheads="1" noTextEdit="1"/>
            </p:cNvSpPr>
            <p:nvPr/>
          </p:nvSpPr>
          <p:spPr bwMode="auto">
            <a:xfrm>
              <a:off x="4231" y="1462"/>
              <a:ext cx="4042" cy="1666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4" name="Line 34"/>
            <p:cNvSpPr>
              <a:spLocks noChangeShapeType="1"/>
            </p:cNvSpPr>
            <p:nvPr/>
          </p:nvSpPr>
          <p:spPr bwMode="auto">
            <a:xfrm>
              <a:off x="4798" y="1905"/>
              <a:ext cx="3" cy="30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3" name="Line 33"/>
            <p:cNvSpPr>
              <a:spLocks noChangeShapeType="1"/>
            </p:cNvSpPr>
            <p:nvPr/>
          </p:nvSpPr>
          <p:spPr bwMode="auto">
            <a:xfrm rot="-10800000">
              <a:off x="4797" y="2598"/>
              <a:ext cx="1" cy="30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2" name="Rectangle 32"/>
            <p:cNvSpPr>
              <a:spLocks noChangeArrowheads="1"/>
            </p:cNvSpPr>
            <p:nvPr/>
          </p:nvSpPr>
          <p:spPr bwMode="auto">
            <a:xfrm>
              <a:off x="5036" y="1941"/>
              <a:ext cx="2638" cy="172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1" name="Rectangle 31"/>
            <p:cNvSpPr>
              <a:spLocks noChangeArrowheads="1"/>
            </p:cNvSpPr>
            <p:nvPr/>
          </p:nvSpPr>
          <p:spPr bwMode="auto">
            <a:xfrm>
              <a:off x="5036" y="2113"/>
              <a:ext cx="2638" cy="214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0" name="Rectangle 30"/>
            <p:cNvSpPr>
              <a:spLocks noChangeArrowheads="1"/>
            </p:cNvSpPr>
            <p:nvPr/>
          </p:nvSpPr>
          <p:spPr bwMode="auto">
            <a:xfrm>
              <a:off x="5036" y="2327"/>
              <a:ext cx="2638" cy="192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9" name="Rectangle 29"/>
            <p:cNvSpPr>
              <a:spLocks noChangeArrowheads="1"/>
            </p:cNvSpPr>
            <p:nvPr/>
          </p:nvSpPr>
          <p:spPr bwMode="auto">
            <a:xfrm>
              <a:off x="5036" y="2519"/>
              <a:ext cx="2638" cy="193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8" name="Rectangle 28"/>
            <p:cNvSpPr>
              <a:spLocks noChangeArrowheads="1"/>
            </p:cNvSpPr>
            <p:nvPr/>
          </p:nvSpPr>
          <p:spPr bwMode="auto">
            <a:xfrm>
              <a:off x="5036" y="2712"/>
              <a:ext cx="2638" cy="193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7" name="Rectangle 27"/>
            <p:cNvSpPr>
              <a:spLocks noChangeArrowheads="1"/>
            </p:cNvSpPr>
            <p:nvPr/>
          </p:nvSpPr>
          <p:spPr bwMode="auto">
            <a:xfrm>
              <a:off x="5036" y="1921"/>
              <a:ext cx="1015" cy="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6" name="Rectangle 26"/>
            <p:cNvSpPr>
              <a:spLocks noChangeArrowheads="1"/>
            </p:cNvSpPr>
            <p:nvPr/>
          </p:nvSpPr>
          <p:spPr bwMode="auto">
            <a:xfrm>
              <a:off x="5037" y="2113"/>
              <a:ext cx="1015" cy="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5" name="Rectangle 25"/>
            <p:cNvSpPr>
              <a:spLocks noChangeArrowheads="1"/>
            </p:cNvSpPr>
            <p:nvPr/>
          </p:nvSpPr>
          <p:spPr bwMode="auto">
            <a:xfrm>
              <a:off x="5037" y="2307"/>
              <a:ext cx="1016" cy="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4" name="Rectangle 24"/>
            <p:cNvSpPr>
              <a:spLocks noChangeArrowheads="1"/>
            </p:cNvSpPr>
            <p:nvPr/>
          </p:nvSpPr>
          <p:spPr bwMode="auto">
            <a:xfrm>
              <a:off x="5037" y="2499"/>
              <a:ext cx="1017" cy="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3" name="Rectangle 23"/>
            <p:cNvSpPr>
              <a:spLocks noChangeArrowheads="1"/>
            </p:cNvSpPr>
            <p:nvPr/>
          </p:nvSpPr>
          <p:spPr bwMode="auto">
            <a:xfrm>
              <a:off x="5035" y="2691"/>
              <a:ext cx="1016" cy="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2" name="Rectangle 22"/>
            <p:cNvSpPr>
              <a:spLocks noChangeArrowheads="1"/>
            </p:cNvSpPr>
            <p:nvPr/>
          </p:nvSpPr>
          <p:spPr bwMode="auto">
            <a:xfrm>
              <a:off x="5037" y="2905"/>
              <a:ext cx="1018" cy="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1" name="Rectangle 21"/>
            <p:cNvSpPr>
              <a:spLocks noChangeArrowheads="1"/>
            </p:cNvSpPr>
            <p:nvPr/>
          </p:nvSpPr>
          <p:spPr bwMode="auto">
            <a:xfrm>
              <a:off x="6656" y="1921"/>
              <a:ext cx="1016" cy="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0" name="Rectangle 20"/>
            <p:cNvSpPr>
              <a:spLocks noChangeArrowheads="1"/>
            </p:cNvSpPr>
            <p:nvPr/>
          </p:nvSpPr>
          <p:spPr bwMode="auto">
            <a:xfrm>
              <a:off x="6657" y="2113"/>
              <a:ext cx="1015" cy="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6659" y="2307"/>
              <a:ext cx="1014" cy="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8" name="Rectangle 18"/>
            <p:cNvSpPr>
              <a:spLocks noChangeArrowheads="1"/>
            </p:cNvSpPr>
            <p:nvPr/>
          </p:nvSpPr>
          <p:spPr bwMode="auto">
            <a:xfrm>
              <a:off x="6659" y="2499"/>
              <a:ext cx="1015" cy="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7" name="Rectangle 17"/>
            <p:cNvSpPr>
              <a:spLocks noChangeArrowheads="1"/>
            </p:cNvSpPr>
            <p:nvPr/>
          </p:nvSpPr>
          <p:spPr bwMode="auto">
            <a:xfrm>
              <a:off x="6655" y="2691"/>
              <a:ext cx="1017" cy="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6" name="Rectangle 16"/>
            <p:cNvSpPr>
              <a:spLocks noChangeArrowheads="1"/>
            </p:cNvSpPr>
            <p:nvPr/>
          </p:nvSpPr>
          <p:spPr bwMode="auto">
            <a:xfrm>
              <a:off x="6647" y="2905"/>
              <a:ext cx="1017" cy="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5" name="AutoShape 15"/>
            <p:cNvSpPr>
              <a:spLocks noChangeArrowheads="1"/>
            </p:cNvSpPr>
            <p:nvPr/>
          </p:nvSpPr>
          <p:spPr bwMode="auto">
            <a:xfrm>
              <a:off x="6201" y="2617"/>
              <a:ext cx="287" cy="30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4" name="AutoShape 14"/>
            <p:cNvSpPr>
              <a:spLocks noChangeArrowheads="1"/>
            </p:cNvSpPr>
            <p:nvPr/>
          </p:nvSpPr>
          <p:spPr bwMode="auto">
            <a:xfrm flipV="1">
              <a:off x="6201" y="1921"/>
              <a:ext cx="287" cy="29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3" name="Line 13"/>
            <p:cNvSpPr>
              <a:spLocks noChangeShapeType="1"/>
            </p:cNvSpPr>
            <p:nvPr/>
          </p:nvSpPr>
          <p:spPr bwMode="auto">
            <a:xfrm rot="-5400000">
              <a:off x="6329" y="1572"/>
              <a:ext cx="2" cy="30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2" name="Line 12"/>
            <p:cNvSpPr>
              <a:spLocks noChangeShapeType="1"/>
            </p:cNvSpPr>
            <p:nvPr/>
          </p:nvSpPr>
          <p:spPr bwMode="auto">
            <a:xfrm rot="-5400000" flipH="1" flipV="1">
              <a:off x="6502" y="1786"/>
              <a:ext cx="30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1" name="Line 11"/>
            <p:cNvSpPr>
              <a:spLocks noChangeShapeType="1"/>
            </p:cNvSpPr>
            <p:nvPr/>
          </p:nvSpPr>
          <p:spPr bwMode="auto">
            <a:xfrm rot="-5400000" flipH="1" flipV="1">
              <a:off x="6331" y="1786"/>
              <a:ext cx="30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0" name="Line 10"/>
            <p:cNvSpPr>
              <a:spLocks noChangeShapeType="1"/>
            </p:cNvSpPr>
            <p:nvPr/>
          </p:nvSpPr>
          <p:spPr bwMode="auto">
            <a:xfrm rot="-16200000">
              <a:off x="6809" y="1578"/>
              <a:ext cx="1" cy="30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9" name="Text Box 9"/>
            <p:cNvSpPr txBox="1">
              <a:spLocks noChangeArrowheads="1"/>
            </p:cNvSpPr>
            <p:nvPr/>
          </p:nvSpPr>
          <p:spPr bwMode="auto">
            <a:xfrm>
              <a:off x="6367" y="1462"/>
              <a:ext cx="421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宋体" pitchFamily="2" charset="-122"/>
                </a:rPr>
                <a:t>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8" name="Line 8"/>
            <p:cNvSpPr>
              <a:spLocks noChangeShapeType="1"/>
            </p:cNvSpPr>
            <p:nvPr/>
          </p:nvSpPr>
          <p:spPr bwMode="auto">
            <a:xfrm flipH="1" flipV="1">
              <a:off x="4591" y="2610"/>
              <a:ext cx="1776" cy="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7" name="Line 7"/>
            <p:cNvSpPr>
              <a:spLocks noChangeShapeType="1"/>
            </p:cNvSpPr>
            <p:nvPr/>
          </p:nvSpPr>
          <p:spPr bwMode="auto">
            <a:xfrm flipH="1" flipV="1">
              <a:off x="4567" y="2213"/>
              <a:ext cx="1776" cy="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6" name="Text Box 6"/>
            <p:cNvSpPr txBox="1">
              <a:spLocks noChangeArrowheads="1"/>
            </p:cNvSpPr>
            <p:nvPr/>
          </p:nvSpPr>
          <p:spPr bwMode="auto">
            <a:xfrm>
              <a:off x="4567" y="2250"/>
              <a:ext cx="422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宋体" pitchFamily="2" charset="-122"/>
                </a:rPr>
                <a:t>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5" name="Line 5"/>
            <p:cNvSpPr>
              <a:spLocks noChangeShapeType="1"/>
            </p:cNvSpPr>
            <p:nvPr/>
          </p:nvSpPr>
          <p:spPr bwMode="auto">
            <a:xfrm flipH="1">
              <a:off x="7301" y="1923"/>
              <a:ext cx="77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4" name="Line 4"/>
            <p:cNvSpPr>
              <a:spLocks noChangeShapeType="1"/>
            </p:cNvSpPr>
            <p:nvPr/>
          </p:nvSpPr>
          <p:spPr bwMode="auto">
            <a:xfrm flipH="1">
              <a:off x="7301" y="2924"/>
              <a:ext cx="77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3" name="Line 3"/>
            <p:cNvSpPr>
              <a:spLocks noChangeShapeType="1"/>
            </p:cNvSpPr>
            <p:nvPr/>
          </p:nvSpPr>
          <p:spPr bwMode="auto">
            <a:xfrm>
              <a:off x="7885" y="1941"/>
              <a:ext cx="3" cy="9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med"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2" name="Text Box 2"/>
            <p:cNvSpPr txBox="1">
              <a:spLocks noChangeArrowheads="1"/>
            </p:cNvSpPr>
            <p:nvPr/>
          </p:nvSpPr>
          <p:spPr bwMode="auto">
            <a:xfrm>
              <a:off x="7703" y="2247"/>
              <a:ext cx="353" cy="3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宋体" pitchFamily="2" charset="-122"/>
                </a:rPr>
                <a:t>H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0" name="Group 349"/>
          <p:cNvGrpSpPr/>
          <p:nvPr/>
        </p:nvGrpSpPr>
        <p:grpSpPr>
          <a:xfrm>
            <a:off x="2285984" y="4962536"/>
            <a:ext cx="2000264" cy="1357322"/>
            <a:chOff x="-2" y="0"/>
            <a:chExt cx="2024431" cy="1174417"/>
          </a:xfrm>
        </p:grpSpPr>
        <p:grpSp>
          <p:nvGrpSpPr>
            <p:cNvPr id="351" name="Group 350"/>
            <p:cNvGrpSpPr>
              <a:grpSpLocks/>
            </p:cNvGrpSpPr>
            <p:nvPr/>
          </p:nvGrpSpPr>
          <p:grpSpPr bwMode="auto">
            <a:xfrm>
              <a:off x="-2" y="0"/>
              <a:ext cx="1807119" cy="1174417"/>
              <a:chOff x="-2" y="0"/>
              <a:chExt cx="3779" cy="2575"/>
            </a:xfrm>
          </p:grpSpPr>
          <p:grpSp>
            <p:nvGrpSpPr>
              <p:cNvPr id="355" name="Group 354"/>
              <p:cNvGrpSpPr>
                <a:grpSpLocks/>
              </p:cNvGrpSpPr>
              <p:nvPr/>
            </p:nvGrpSpPr>
            <p:grpSpPr bwMode="auto">
              <a:xfrm rot="-10800000">
                <a:off x="-2" y="7"/>
                <a:ext cx="704" cy="2568"/>
                <a:chOff x="-2" y="7"/>
                <a:chExt cx="592" cy="2362"/>
              </a:xfrm>
            </p:grpSpPr>
            <p:grpSp>
              <p:nvGrpSpPr>
                <p:cNvPr id="390" name="Group 389"/>
                <p:cNvGrpSpPr>
                  <a:grpSpLocks/>
                </p:cNvGrpSpPr>
                <p:nvPr/>
              </p:nvGrpSpPr>
              <p:grpSpPr bwMode="auto">
                <a:xfrm>
                  <a:off x="-2" y="7"/>
                  <a:ext cx="592" cy="2360"/>
                  <a:chOff x="-2" y="7"/>
                  <a:chExt cx="592" cy="2360"/>
                </a:xfrm>
              </p:grpSpPr>
              <p:sp>
                <p:nvSpPr>
                  <p:cNvPr id="392" name="AutoShape 376"/>
                  <p:cNvSpPr>
                    <a:spLocks noChangeArrowheads="1"/>
                  </p:cNvSpPr>
                  <p:nvPr/>
                </p:nvSpPr>
                <p:spPr bwMode="auto">
                  <a:xfrm>
                    <a:off x="247" y="7"/>
                    <a:ext cx="343" cy="2359"/>
                  </a:xfrm>
                  <a:prstGeom prst="roundRect">
                    <a:avLst>
                      <a:gd name="adj" fmla="val 34713"/>
                    </a:avLst>
                  </a:prstGeom>
                  <a:solidFill>
                    <a:srgbClr val="99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sp>
              <p:sp>
                <p:nvSpPr>
                  <p:cNvPr id="393" name="Rectangle 392"/>
                  <p:cNvSpPr>
                    <a:spLocks noChangeArrowheads="1"/>
                  </p:cNvSpPr>
                  <p:nvPr/>
                </p:nvSpPr>
                <p:spPr bwMode="auto">
                  <a:xfrm>
                    <a:off x="-2" y="7"/>
                    <a:ext cx="383" cy="2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</p:sp>
            </p:grpSp>
            <p:sp>
              <p:nvSpPr>
                <p:cNvPr id="391" name="Rectangle 390"/>
                <p:cNvSpPr>
                  <a:spLocks noChangeArrowheads="1"/>
                </p:cNvSpPr>
                <p:nvPr/>
              </p:nvSpPr>
              <p:spPr bwMode="auto">
                <a:xfrm>
                  <a:off x="351" y="8"/>
                  <a:ext cx="30" cy="2361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</p:sp>
          </p:grpSp>
          <p:grpSp>
            <p:nvGrpSpPr>
              <p:cNvPr id="356" name="Group 355"/>
              <p:cNvGrpSpPr>
                <a:grpSpLocks/>
              </p:cNvGrpSpPr>
              <p:nvPr/>
            </p:nvGrpSpPr>
            <p:grpSpPr bwMode="auto">
              <a:xfrm>
                <a:off x="3075" y="0"/>
                <a:ext cx="702" cy="2569"/>
                <a:chOff x="3075" y="0"/>
                <a:chExt cx="592" cy="2362"/>
              </a:xfrm>
            </p:grpSpPr>
            <p:grpSp>
              <p:nvGrpSpPr>
                <p:cNvPr id="386" name="Group 385"/>
                <p:cNvGrpSpPr>
                  <a:grpSpLocks/>
                </p:cNvGrpSpPr>
                <p:nvPr/>
              </p:nvGrpSpPr>
              <p:grpSpPr bwMode="auto">
                <a:xfrm>
                  <a:off x="3075" y="0"/>
                  <a:ext cx="592" cy="2360"/>
                  <a:chOff x="3075" y="0"/>
                  <a:chExt cx="592" cy="2360"/>
                </a:xfrm>
              </p:grpSpPr>
              <p:sp>
                <p:nvSpPr>
                  <p:cNvPr id="388" name="AutoShape 371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0"/>
                    <a:ext cx="343" cy="2359"/>
                  </a:xfrm>
                  <a:prstGeom prst="roundRect">
                    <a:avLst>
                      <a:gd name="adj" fmla="val 34713"/>
                    </a:avLst>
                  </a:prstGeom>
                  <a:solidFill>
                    <a:srgbClr val="99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sp>
              <p:sp>
                <p:nvSpPr>
                  <p:cNvPr id="389" name="Rectangle 388"/>
                  <p:cNvSpPr>
                    <a:spLocks noChangeArrowheads="1"/>
                  </p:cNvSpPr>
                  <p:nvPr/>
                </p:nvSpPr>
                <p:spPr bwMode="auto">
                  <a:xfrm>
                    <a:off x="3075" y="0"/>
                    <a:ext cx="383" cy="2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</p:sp>
            </p:grpSp>
            <p:sp>
              <p:nvSpPr>
                <p:cNvPr id="387" name="Rectangle 386"/>
                <p:cNvSpPr>
                  <a:spLocks noChangeArrowheads="1"/>
                </p:cNvSpPr>
                <p:nvPr/>
              </p:nvSpPr>
              <p:spPr bwMode="auto">
                <a:xfrm>
                  <a:off x="3428" y="1"/>
                  <a:ext cx="30" cy="2361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</p:sp>
          </p:grpSp>
          <p:grpSp>
            <p:nvGrpSpPr>
              <p:cNvPr id="357" name="Group 356"/>
              <p:cNvGrpSpPr>
                <a:grpSpLocks/>
              </p:cNvGrpSpPr>
              <p:nvPr/>
            </p:nvGrpSpPr>
            <p:grpSpPr bwMode="auto">
              <a:xfrm>
                <a:off x="291" y="2"/>
                <a:ext cx="3217" cy="1566"/>
                <a:chOff x="291" y="2"/>
                <a:chExt cx="2707" cy="1440"/>
              </a:xfrm>
            </p:grpSpPr>
            <p:sp>
              <p:nvSpPr>
                <p:cNvPr id="381" name="Rectangle 380"/>
                <p:cNvSpPr>
                  <a:spLocks noChangeArrowheads="1"/>
                </p:cNvSpPr>
                <p:nvPr/>
              </p:nvSpPr>
              <p:spPr bwMode="auto">
                <a:xfrm>
                  <a:off x="291" y="2"/>
                  <a:ext cx="2707" cy="834"/>
                </a:xfrm>
                <a:prstGeom prst="rect">
                  <a:avLst/>
                </a:prstGeom>
                <a:solidFill>
                  <a:srgbClr val="339966"/>
                </a:solidFill>
                <a:ln w="9525">
                  <a:solidFill>
                    <a:srgbClr val="339966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382" name="Rectangle 381"/>
                <p:cNvSpPr>
                  <a:spLocks noChangeArrowheads="1"/>
                </p:cNvSpPr>
                <p:nvPr/>
              </p:nvSpPr>
              <p:spPr bwMode="auto">
                <a:xfrm>
                  <a:off x="291" y="836"/>
                  <a:ext cx="1147" cy="606"/>
                </a:xfrm>
                <a:prstGeom prst="rect">
                  <a:avLst/>
                </a:prstGeom>
                <a:solidFill>
                  <a:srgbClr val="339966"/>
                </a:solidFill>
                <a:ln w="9525">
                  <a:solidFill>
                    <a:srgbClr val="339966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383" name="Rectangle 382"/>
                <p:cNvSpPr>
                  <a:spLocks noChangeArrowheads="1"/>
                </p:cNvSpPr>
                <p:nvPr/>
              </p:nvSpPr>
              <p:spPr bwMode="auto">
                <a:xfrm>
                  <a:off x="645" y="310"/>
                  <a:ext cx="230" cy="3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384" name="Rectangle 383"/>
                <p:cNvSpPr>
                  <a:spLocks noChangeArrowheads="1"/>
                </p:cNvSpPr>
                <p:nvPr/>
              </p:nvSpPr>
              <p:spPr bwMode="auto">
                <a:xfrm>
                  <a:off x="645" y="483"/>
                  <a:ext cx="228" cy="3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385" name="Rectangle 384"/>
                <p:cNvSpPr>
                  <a:spLocks noChangeArrowheads="1"/>
                </p:cNvSpPr>
                <p:nvPr/>
              </p:nvSpPr>
              <p:spPr bwMode="auto">
                <a:xfrm rot="5400000">
                  <a:off x="454" y="501"/>
                  <a:ext cx="422" cy="39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</p:sp>
          </p:grpSp>
          <p:grpSp>
            <p:nvGrpSpPr>
              <p:cNvPr id="358" name="Group 357"/>
              <p:cNvGrpSpPr>
                <a:grpSpLocks/>
              </p:cNvGrpSpPr>
              <p:nvPr/>
            </p:nvGrpSpPr>
            <p:grpSpPr bwMode="auto">
              <a:xfrm rot="10800000">
                <a:off x="291" y="1003"/>
                <a:ext cx="3217" cy="1568"/>
                <a:chOff x="291" y="1003"/>
                <a:chExt cx="2707" cy="1440"/>
              </a:xfrm>
            </p:grpSpPr>
            <p:sp>
              <p:nvSpPr>
                <p:cNvPr id="376" name="Rectangle 375"/>
                <p:cNvSpPr>
                  <a:spLocks noChangeArrowheads="1"/>
                </p:cNvSpPr>
                <p:nvPr/>
              </p:nvSpPr>
              <p:spPr bwMode="auto">
                <a:xfrm>
                  <a:off x="291" y="1003"/>
                  <a:ext cx="2707" cy="834"/>
                </a:xfrm>
                <a:prstGeom prst="rect">
                  <a:avLst/>
                </a:prstGeom>
                <a:solidFill>
                  <a:srgbClr val="339966"/>
                </a:solidFill>
                <a:ln w="9525">
                  <a:solidFill>
                    <a:srgbClr val="339966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377" name="Rectangle 376"/>
                <p:cNvSpPr>
                  <a:spLocks noChangeArrowheads="1"/>
                </p:cNvSpPr>
                <p:nvPr/>
              </p:nvSpPr>
              <p:spPr bwMode="auto">
                <a:xfrm>
                  <a:off x="291" y="1837"/>
                  <a:ext cx="1147" cy="606"/>
                </a:xfrm>
                <a:prstGeom prst="rect">
                  <a:avLst/>
                </a:prstGeom>
                <a:solidFill>
                  <a:srgbClr val="339966"/>
                </a:solidFill>
                <a:ln w="9525">
                  <a:solidFill>
                    <a:srgbClr val="339966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378" name="Rectangle 377"/>
                <p:cNvSpPr>
                  <a:spLocks noChangeArrowheads="1"/>
                </p:cNvSpPr>
                <p:nvPr/>
              </p:nvSpPr>
              <p:spPr bwMode="auto">
                <a:xfrm>
                  <a:off x="645" y="1311"/>
                  <a:ext cx="230" cy="3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379" name="Rectangle 378"/>
                <p:cNvSpPr>
                  <a:spLocks noChangeArrowheads="1"/>
                </p:cNvSpPr>
                <p:nvPr/>
              </p:nvSpPr>
              <p:spPr bwMode="auto">
                <a:xfrm>
                  <a:off x="645" y="1484"/>
                  <a:ext cx="228" cy="3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380" name="Rectangle 379"/>
                <p:cNvSpPr>
                  <a:spLocks noChangeArrowheads="1"/>
                </p:cNvSpPr>
                <p:nvPr/>
              </p:nvSpPr>
              <p:spPr bwMode="auto">
                <a:xfrm rot="5400000">
                  <a:off x="454" y="1502"/>
                  <a:ext cx="422" cy="39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</p:sp>
          </p:grpSp>
          <p:sp>
            <p:nvSpPr>
              <p:cNvPr id="359" name="Rectangle 358"/>
              <p:cNvSpPr>
                <a:spLocks noChangeArrowheads="1"/>
              </p:cNvSpPr>
              <p:nvPr/>
            </p:nvSpPr>
            <p:spPr bwMode="auto">
              <a:xfrm>
                <a:off x="1654" y="1011"/>
                <a:ext cx="490" cy="55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</p:sp>
          <p:grpSp>
            <p:nvGrpSpPr>
              <p:cNvPr id="360" name="Group 359"/>
              <p:cNvGrpSpPr>
                <a:grpSpLocks/>
              </p:cNvGrpSpPr>
              <p:nvPr/>
            </p:nvGrpSpPr>
            <p:grpSpPr bwMode="auto">
              <a:xfrm>
                <a:off x="1627" y="1088"/>
                <a:ext cx="57" cy="372"/>
                <a:chOff x="1627" y="1088"/>
                <a:chExt cx="58" cy="372"/>
              </a:xfrm>
            </p:grpSpPr>
            <p:sp>
              <p:nvSpPr>
                <p:cNvPr id="371" name="Oval 370"/>
                <p:cNvSpPr>
                  <a:spLocks noChangeArrowheads="1"/>
                </p:cNvSpPr>
                <p:nvPr/>
              </p:nvSpPr>
              <p:spPr bwMode="auto">
                <a:xfrm>
                  <a:off x="1627" y="1088"/>
                  <a:ext cx="57" cy="5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sp>
            <p:sp>
              <p:nvSpPr>
                <p:cNvPr id="372" name="Oval 371"/>
                <p:cNvSpPr>
                  <a:spLocks noChangeArrowheads="1"/>
                </p:cNvSpPr>
                <p:nvPr/>
              </p:nvSpPr>
              <p:spPr bwMode="auto">
                <a:xfrm>
                  <a:off x="1627" y="1168"/>
                  <a:ext cx="57" cy="5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sp>
            <p:sp>
              <p:nvSpPr>
                <p:cNvPr id="373" name="Oval 372"/>
                <p:cNvSpPr>
                  <a:spLocks noChangeArrowheads="1"/>
                </p:cNvSpPr>
                <p:nvPr/>
              </p:nvSpPr>
              <p:spPr bwMode="auto">
                <a:xfrm>
                  <a:off x="1627" y="1248"/>
                  <a:ext cx="57" cy="5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sp>
            <p:sp>
              <p:nvSpPr>
                <p:cNvPr id="374" name="Oval 373"/>
                <p:cNvSpPr>
                  <a:spLocks noChangeArrowheads="1"/>
                </p:cNvSpPr>
                <p:nvPr/>
              </p:nvSpPr>
              <p:spPr bwMode="auto">
                <a:xfrm>
                  <a:off x="1627" y="1328"/>
                  <a:ext cx="57" cy="5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sp>
            <p:sp>
              <p:nvSpPr>
                <p:cNvPr id="375" name="Oval 374"/>
                <p:cNvSpPr>
                  <a:spLocks noChangeArrowheads="1"/>
                </p:cNvSpPr>
                <p:nvPr/>
              </p:nvSpPr>
              <p:spPr bwMode="auto">
                <a:xfrm>
                  <a:off x="1627" y="1404"/>
                  <a:ext cx="58" cy="5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sp>
          </p:grpSp>
          <p:grpSp>
            <p:nvGrpSpPr>
              <p:cNvPr id="361" name="Group 360"/>
              <p:cNvGrpSpPr>
                <a:grpSpLocks/>
              </p:cNvGrpSpPr>
              <p:nvPr/>
            </p:nvGrpSpPr>
            <p:grpSpPr bwMode="auto">
              <a:xfrm>
                <a:off x="2113" y="1087"/>
                <a:ext cx="58" cy="372"/>
                <a:chOff x="2113" y="1087"/>
                <a:chExt cx="58" cy="372"/>
              </a:xfrm>
            </p:grpSpPr>
            <p:sp>
              <p:nvSpPr>
                <p:cNvPr id="366" name="Oval 365"/>
                <p:cNvSpPr>
                  <a:spLocks noChangeArrowheads="1"/>
                </p:cNvSpPr>
                <p:nvPr/>
              </p:nvSpPr>
              <p:spPr bwMode="auto">
                <a:xfrm>
                  <a:off x="2113" y="1087"/>
                  <a:ext cx="57" cy="5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sp>
            <p:sp>
              <p:nvSpPr>
                <p:cNvPr id="367" name="Oval 366"/>
                <p:cNvSpPr>
                  <a:spLocks noChangeArrowheads="1"/>
                </p:cNvSpPr>
                <p:nvPr/>
              </p:nvSpPr>
              <p:spPr bwMode="auto">
                <a:xfrm>
                  <a:off x="2113" y="1167"/>
                  <a:ext cx="57" cy="5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sp>
            <p:sp>
              <p:nvSpPr>
                <p:cNvPr id="368" name="Oval 367"/>
                <p:cNvSpPr>
                  <a:spLocks noChangeArrowheads="1"/>
                </p:cNvSpPr>
                <p:nvPr/>
              </p:nvSpPr>
              <p:spPr bwMode="auto">
                <a:xfrm>
                  <a:off x="2113" y="1247"/>
                  <a:ext cx="57" cy="5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sp>
            <p:sp>
              <p:nvSpPr>
                <p:cNvPr id="369" name="Oval 368"/>
                <p:cNvSpPr>
                  <a:spLocks noChangeArrowheads="1"/>
                </p:cNvSpPr>
                <p:nvPr/>
              </p:nvSpPr>
              <p:spPr bwMode="auto">
                <a:xfrm>
                  <a:off x="2113" y="1327"/>
                  <a:ext cx="57" cy="5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sp>
            <p:sp>
              <p:nvSpPr>
                <p:cNvPr id="370" name="Oval 369"/>
                <p:cNvSpPr>
                  <a:spLocks noChangeArrowheads="1"/>
                </p:cNvSpPr>
                <p:nvPr/>
              </p:nvSpPr>
              <p:spPr bwMode="auto">
                <a:xfrm>
                  <a:off x="2113" y="1403"/>
                  <a:ext cx="58" cy="5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sp>
          </p:grpSp>
          <p:sp>
            <p:nvSpPr>
              <p:cNvPr id="362" name="Line 341"/>
              <p:cNvSpPr>
                <a:spLocks noChangeShapeType="1"/>
              </p:cNvSpPr>
              <p:nvPr/>
            </p:nvSpPr>
            <p:spPr bwMode="auto">
              <a:xfrm>
                <a:off x="1653" y="909"/>
                <a:ext cx="1" cy="177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</p:sp>
          <p:sp>
            <p:nvSpPr>
              <p:cNvPr id="363" name="Line 340"/>
              <p:cNvSpPr>
                <a:spLocks noChangeShapeType="1"/>
              </p:cNvSpPr>
              <p:nvPr/>
            </p:nvSpPr>
            <p:spPr bwMode="auto">
              <a:xfrm>
                <a:off x="2143" y="969"/>
                <a:ext cx="1" cy="119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</p:sp>
          <p:sp>
            <p:nvSpPr>
              <p:cNvPr id="364" name="Line 339"/>
              <p:cNvSpPr>
                <a:spLocks noChangeShapeType="1"/>
              </p:cNvSpPr>
              <p:nvPr/>
            </p:nvSpPr>
            <p:spPr bwMode="auto">
              <a:xfrm>
                <a:off x="1652" y="1460"/>
                <a:ext cx="1" cy="12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</p:sp>
          <p:sp>
            <p:nvSpPr>
              <p:cNvPr id="365" name="Line 338"/>
              <p:cNvSpPr>
                <a:spLocks noChangeShapeType="1"/>
              </p:cNvSpPr>
              <p:nvPr/>
            </p:nvSpPr>
            <p:spPr bwMode="auto">
              <a:xfrm>
                <a:off x="2144" y="1460"/>
                <a:ext cx="1" cy="20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</p:sp>
        </p:grpSp>
        <p:sp>
          <p:nvSpPr>
            <p:cNvPr id="352" name="Line 335"/>
            <p:cNvSpPr>
              <a:spLocks noChangeShapeType="1"/>
            </p:cNvSpPr>
            <p:nvPr/>
          </p:nvSpPr>
          <p:spPr bwMode="auto">
            <a:xfrm flipH="1" flipV="1">
              <a:off x="1765721" y="810491"/>
              <a:ext cx="258708" cy="12395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</p:spPr>
        </p:sp>
        <p:sp>
          <p:nvSpPr>
            <p:cNvPr id="353" name="Line 334"/>
            <p:cNvSpPr>
              <a:spLocks noChangeShapeType="1"/>
            </p:cNvSpPr>
            <p:nvPr/>
          </p:nvSpPr>
          <p:spPr bwMode="auto">
            <a:xfrm flipH="1">
              <a:off x="1008520" y="314244"/>
              <a:ext cx="422025" cy="28947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</p:spPr>
        </p:sp>
        <p:sp>
          <p:nvSpPr>
            <p:cNvPr id="354" name="Text Box 333"/>
            <p:cNvSpPr txBox="1">
              <a:spLocks noChangeArrowheads="1"/>
            </p:cNvSpPr>
            <p:nvPr/>
          </p:nvSpPr>
          <p:spPr bwMode="auto">
            <a:xfrm>
              <a:off x="851321" y="143853"/>
              <a:ext cx="853101" cy="202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altLang="zh-CN" sz="1050" b="0" i="0" strike="noStrike">
                  <a:solidFill>
                    <a:srgbClr val="000000"/>
                  </a:solidFill>
                  <a:latin typeface="宋体"/>
                  <a:ea typeface="宋体"/>
                </a:rPr>
                <a:t>Stamp</a:t>
              </a:r>
              <a:r>
                <a:rPr lang="en-US" altLang="zh-CN" sz="1050" b="0" i="0" strike="noStrike" baseline="0">
                  <a:solidFill>
                    <a:srgbClr val="000000"/>
                  </a:solidFill>
                  <a:latin typeface="宋体"/>
                  <a:ea typeface="宋体"/>
                </a:rPr>
                <a:t> Cut</a:t>
              </a:r>
              <a:endParaRPr lang="zh-CN" altLang="en-US" sz="1050" b="0" i="0" strike="noStrike">
                <a:solidFill>
                  <a:srgbClr val="000000"/>
                </a:solidFill>
                <a:latin typeface="宋体"/>
                <a:ea typeface="宋体"/>
              </a:endParaRPr>
            </a:p>
          </p:txBody>
        </p:sp>
      </p:grpSp>
      <p:sp>
        <p:nvSpPr>
          <p:cNvPr id="394" name="Cloud Callout 393"/>
          <p:cNvSpPr/>
          <p:nvPr/>
        </p:nvSpPr>
        <p:spPr bwMode="auto">
          <a:xfrm>
            <a:off x="4714876" y="5033974"/>
            <a:ext cx="2143140" cy="646545"/>
          </a:xfrm>
          <a:prstGeom prst="cloudCallout">
            <a:avLst>
              <a:gd name="adj1" fmla="val -108705"/>
              <a:gd name="adj2" fmla="val 625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80000"/>
              </a:lnSpc>
            </a:pPr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</a:rPr>
              <a:t>irregular shape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4" name="Text Box 4"/>
          <p:cNvSpPr txBox="1">
            <a:spLocks noChangeArrowheads="1"/>
          </p:cNvSpPr>
          <p:nvPr/>
        </p:nvSpPr>
        <p:spPr bwMode="auto">
          <a:xfrm>
            <a:off x="500034" y="247628"/>
            <a:ext cx="64294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200" b="1" dirty="0" smtClean="0">
                <a:ea typeface="DFKai-SB" pitchFamily="65" charset="-120"/>
              </a:rPr>
              <a:t>PCB layout rules</a:t>
            </a:r>
            <a:endParaRPr lang="zh-TW" altLang="en-US" sz="2200" b="1" dirty="0">
              <a:ea typeface="DFKai-SB" pitchFamily="65" charset="-12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8596" y="819133"/>
            <a:ext cx="8358246" cy="311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l"/>
            </a:pPr>
            <a:r>
              <a:rPr kumimoji="0" lang="en-US" altLang="zh-TW" sz="2000" b="1" dirty="0">
                <a:latin typeface="+mj-lt"/>
                <a:ea typeface="DFKai-SB" pitchFamily="65" charset="-120"/>
              </a:rPr>
              <a:t>  </a:t>
            </a:r>
            <a:r>
              <a:rPr kumimoji="0" lang="en-US" altLang="zh-TW" sz="2000" b="1" dirty="0" smtClean="0">
                <a:latin typeface="+mj-lt"/>
                <a:ea typeface="DFKai-SB" pitchFamily="65" charset="-120"/>
              </a:rPr>
              <a:t>Stamp design</a:t>
            </a:r>
            <a:r>
              <a:rPr lang="en-US" altLang="zh-TW" sz="2000" dirty="0" smtClean="0">
                <a:latin typeface="+mj-lt"/>
                <a:ea typeface="DFKai-SB" pitchFamily="65" charset="-120"/>
              </a:rPr>
              <a:t> </a:t>
            </a:r>
            <a:r>
              <a:rPr kumimoji="0" lang="en-US" altLang="zh-TW" sz="2000" b="1" dirty="0" smtClean="0">
                <a:latin typeface="+mj-lt"/>
                <a:ea typeface="DFKai-SB" pitchFamily="65" charset="-120"/>
              </a:rPr>
              <a:t> :</a:t>
            </a:r>
            <a:endParaRPr kumimoji="0" lang="en-US" altLang="zh-CN" sz="2000" b="1" dirty="0" smtClean="0">
              <a:latin typeface="+mj-lt"/>
              <a:ea typeface="DFKai-SB" pitchFamily="65" charset="-120"/>
            </a:endParaRPr>
          </a:p>
          <a:p>
            <a:pPr lvl="1">
              <a:lnSpc>
                <a:spcPts val="22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l"/>
            </a:pPr>
            <a:r>
              <a:rPr lang="en-US" altLang="zh-CN" dirty="0" smtClean="0">
                <a:latin typeface="+mj-lt"/>
                <a:ea typeface="DFKai-SB" pitchFamily="65" charset="-120"/>
              </a:rPr>
              <a:t>  Stamp design only for irregular PCB, PCB to PCB layout distance is 2mm, V-Cut only 0.3mm</a:t>
            </a:r>
          </a:p>
          <a:p>
            <a:pPr lvl="1">
              <a:lnSpc>
                <a:spcPts val="22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l"/>
            </a:pPr>
            <a:endParaRPr lang="en-US" altLang="zh-CN" dirty="0" smtClean="0">
              <a:latin typeface="+mj-lt"/>
              <a:ea typeface="DFKai-SB" pitchFamily="65" charset="-120"/>
            </a:endParaRPr>
          </a:p>
          <a:p>
            <a:pPr lvl="1">
              <a:lnSpc>
                <a:spcPts val="22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l"/>
            </a:pPr>
            <a:endParaRPr lang="en-US" altLang="zh-CN" dirty="0" smtClean="0">
              <a:latin typeface="+mj-lt"/>
              <a:ea typeface="DFKai-SB" pitchFamily="65" charset="-120"/>
            </a:endParaRPr>
          </a:p>
          <a:p>
            <a:pPr lvl="1">
              <a:lnSpc>
                <a:spcPts val="22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l"/>
            </a:pPr>
            <a:endParaRPr lang="en-US" altLang="zh-CN" dirty="0" smtClean="0">
              <a:latin typeface="+mj-lt"/>
              <a:ea typeface="DFKai-SB" pitchFamily="65" charset="-120"/>
            </a:endParaRPr>
          </a:p>
          <a:p>
            <a:pPr lvl="1">
              <a:lnSpc>
                <a:spcPts val="2200"/>
              </a:lnSpc>
              <a:spcBef>
                <a:spcPct val="50000"/>
              </a:spcBef>
              <a:buClr>
                <a:srgbClr val="FF9900"/>
              </a:buClr>
            </a:pPr>
            <a:endParaRPr lang="en-US" altLang="zh-CN" dirty="0" smtClean="0">
              <a:latin typeface="+mj-lt"/>
              <a:ea typeface="DFKai-SB" pitchFamily="65" charset="-120"/>
            </a:endParaRPr>
          </a:p>
          <a:p>
            <a:pPr lvl="1">
              <a:lnSpc>
                <a:spcPts val="22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l"/>
            </a:pPr>
            <a:r>
              <a:rPr lang="en-US" altLang="zh-CN" dirty="0" smtClean="0">
                <a:latin typeface="+mj-lt"/>
                <a:ea typeface="DFKai-SB" pitchFamily="65" charset="-120"/>
              </a:rPr>
              <a:t> Stamp design parameters </a:t>
            </a:r>
          </a:p>
        </p:txBody>
      </p:sp>
      <p:sp>
        <p:nvSpPr>
          <p:cNvPr id="5156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071538" y="1962140"/>
            <a:ext cx="2428892" cy="1571636"/>
            <a:chOff x="-2" y="0"/>
            <a:chExt cx="2024431" cy="1174417"/>
          </a:xfrm>
        </p:grpSpPr>
        <p:grpSp>
          <p:nvGrpSpPr>
            <p:cNvPr id="7" name="Group 350"/>
            <p:cNvGrpSpPr>
              <a:grpSpLocks/>
            </p:cNvGrpSpPr>
            <p:nvPr/>
          </p:nvGrpSpPr>
          <p:grpSpPr bwMode="auto">
            <a:xfrm>
              <a:off x="-2" y="0"/>
              <a:ext cx="1807119" cy="1174417"/>
              <a:chOff x="-2" y="0"/>
              <a:chExt cx="3779" cy="2575"/>
            </a:xfrm>
          </p:grpSpPr>
          <p:grpSp>
            <p:nvGrpSpPr>
              <p:cNvPr id="11" name="Group 354"/>
              <p:cNvGrpSpPr>
                <a:grpSpLocks/>
              </p:cNvGrpSpPr>
              <p:nvPr/>
            </p:nvGrpSpPr>
            <p:grpSpPr bwMode="auto">
              <a:xfrm rot="-10800000">
                <a:off x="-2" y="7"/>
                <a:ext cx="704" cy="2568"/>
                <a:chOff x="-2" y="7"/>
                <a:chExt cx="592" cy="2362"/>
              </a:xfrm>
            </p:grpSpPr>
            <p:grpSp>
              <p:nvGrpSpPr>
                <p:cNvPr id="46" name="Group 389"/>
                <p:cNvGrpSpPr>
                  <a:grpSpLocks/>
                </p:cNvGrpSpPr>
                <p:nvPr/>
              </p:nvGrpSpPr>
              <p:grpSpPr bwMode="auto">
                <a:xfrm>
                  <a:off x="-2" y="7"/>
                  <a:ext cx="592" cy="2360"/>
                  <a:chOff x="-2" y="7"/>
                  <a:chExt cx="592" cy="2360"/>
                </a:xfrm>
              </p:grpSpPr>
              <p:sp>
                <p:nvSpPr>
                  <p:cNvPr id="48" name="AutoShape 376"/>
                  <p:cNvSpPr>
                    <a:spLocks noChangeArrowheads="1"/>
                  </p:cNvSpPr>
                  <p:nvPr/>
                </p:nvSpPr>
                <p:spPr bwMode="auto">
                  <a:xfrm>
                    <a:off x="247" y="7"/>
                    <a:ext cx="343" cy="2359"/>
                  </a:xfrm>
                  <a:prstGeom prst="roundRect">
                    <a:avLst>
                      <a:gd name="adj" fmla="val 34713"/>
                    </a:avLst>
                  </a:prstGeom>
                  <a:solidFill>
                    <a:srgbClr val="99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sp>
              <p:sp>
                <p:nvSpPr>
                  <p:cNvPr id="49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-2" y="7"/>
                    <a:ext cx="383" cy="2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</p:sp>
            </p:grpSp>
            <p:sp>
              <p:nvSpPr>
                <p:cNvPr id="47" name="Rectangle 46"/>
                <p:cNvSpPr>
                  <a:spLocks noChangeArrowheads="1"/>
                </p:cNvSpPr>
                <p:nvPr/>
              </p:nvSpPr>
              <p:spPr bwMode="auto">
                <a:xfrm>
                  <a:off x="351" y="8"/>
                  <a:ext cx="30" cy="2361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</p:sp>
          </p:grpSp>
          <p:grpSp>
            <p:nvGrpSpPr>
              <p:cNvPr id="12" name="Group 355"/>
              <p:cNvGrpSpPr>
                <a:grpSpLocks/>
              </p:cNvGrpSpPr>
              <p:nvPr/>
            </p:nvGrpSpPr>
            <p:grpSpPr bwMode="auto">
              <a:xfrm>
                <a:off x="3075" y="0"/>
                <a:ext cx="702" cy="2569"/>
                <a:chOff x="3075" y="0"/>
                <a:chExt cx="592" cy="2362"/>
              </a:xfrm>
            </p:grpSpPr>
            <p:grpSp>
              <p:nvGrpSpPr>
                <p:cNvPr id="42" name="Group 385"/>
                <p:cNvGrpSpPr>
                  <a:grpSpLocks/>
                </p:cNvGrpSpPr>
                <p:nvPr/>
              </p:nvGrpSpPr>
              <p:grpSpPr bwMode="auto">
                <a:xfrm>
                  <a:off x="3075" y="0"/>
                  <a:ext cx="592" cy="2360"/>
                  <a:chOff x="3075" y="0"/>
                  <a:chExt cx="592" cy="2360"/>
                </a:xfrm>
              </p:grpSpPr>
              <p:sp>
                <p:nvSpPr>
                  <p:cNvPr id="44" name="AutoShape 371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0"/>
                    <a:ext cx="343" cy="2359"/>
                  </a:xfrm>
                  <a:prstGeom prst="roundRect">
                    <a:avLst>
                      <a:gd name="adj" fmla="val 34713"/>
                    </a:avLst>
                  </a:prstGeom>
                  <a:solidFill>
                    <a:srgbClr val="99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sp>
              <p:sp>
                <p:nvSpPr>
                  <p:cNvPr id="45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3075" y="0"/>
                    <a:ext cx="383" cy="2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</p:sp>
            </p:grpSp>
            <p:sp>
              <p:nvSpPr>
                <p:cNvPr id="43" name="Rectangle 42"/>
                <p:cNvSpPr>
                  <a:spLocks noChangeArrowheads="1"/>
                </p:cNvSpPr>
                <p:nvPr/>
              </p:nvSpPr>
              <p:spPr bwMode="auto">
                <a:xfrm>
                  <a:off x="3428" y="1"/>
                  <a:ext cx="30" cy="2361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</p:sp>
          </p:grpSp>
          <p:grpSp>
            <p:nvGrpSpPr>
              <p:cNvPr id="13" name="Group 356"/>
              <p:cNvGrpSpPr>
                <a:grpSpLocks/>
              </p:cNvGrpSpPr>
              <p:nvPr/>
            </p:nvGrpSpPr>
            <p:grpSpPr bwMode="auto">
              <a:xfrm>
                <a:off x="291" y="2"/>
                <a:ext cx="3217" cy="1566"/>
                <a:chOff x="291" y="2"/>
                <a:chExt cx="2707" cy="1440"/>
              </a:xfrm>
            </p:grpSpPr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291" y="2"/>
                  <a:ext cx="2707" cy="834"/>
                </a:xfrm>
                <a:prstGeom prst="rect">
                  <a:avLst/>
                </a:prstGeom>
                <a:solidFill>
                  <a:srgbClr val="339966"/>
                </a:solidFill>
                <a:ln w="9525">
                  <a:solidFill>
                    <a:srgbClr val="339966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291" y="836"/>
                  <a:ext cx="1147" cy="606"/>
                </a:xfrm>
                <a:prstGeom prst="rect">
                  <a:avLst/>
                </a:prstGeom>
                <a:solidFill>
                  <a:srgbClr val="339966"/>
                </a:solidFill>
                <a:ln w="9525">
                  <a:solidFill>
                    <a:srgbClr val="339966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39" name="Rectangle 38"/>
                <p:cNvSpPr>
                  <a:spLocks noChangeArrowheads="1"/>
                </p:cNvSpPr>
                <p:nvPr/>
              </p:nvSpPr>
              <p:spPr bwMode="auto">
                <a:xfrm>
                  <a:off x="645" y="310"/>
                  <a:ext cx="230" cy="3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40" name="Rectangle 39"/>
                <p:cNvSpPr>
                  <a:spLocks noChangeArrowheads="1"/>
                </p:cNvSpPr>
                <p:nvPr/>
              </p:nvSpPr>
              <p:spPr bwMode="auto">
                <a:xfrm>
                  <a:off x="645" y="483"/>
                  <a:ext cx="228" cy="3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41" name="Rectangle 40"/>
                <p:cNvSpPr>
                  <a:spLocks noChangeArrowheads="1"/>
                </p:cNvSpPr>
                <p:nvPr/>
              </p:nvSpPr>
              <p:spPr bwMode="auto">
                <a:xfrm rot="5400000">
                  <a:off x="454" y="501"/>
                  <a:ext cx="422" cy="39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</p:sp>
          </p:grpSp>
          <p:grpSp>
            <p:nvGrpSpPr>
              <p:cNvPr id="14" name="Group 357"/>
              <p:cNvGrpSpPr>
                <a:grpSpLocks/>
              </p:cNvGrpSpPr>
              <p:nvPr/>
            </p:nvGrpSpPr>
            <p:grpSpPr bwMode="auto">
              <a:xfrm rot="10800000">
                <a:off x="291" y="1003"/>
                <a:ext cx="3217" cy="1568"/>
                <a:chOff x="291" y="1003"/>
                <a:chExt cx="2707" cy="1440"/>
              </a:xfrm>
            </p:grpSpPr>
            <p:sp>
              <p:nvSpPr>
                <p:cNvPr id="32" name="Rectangle 31"/>
                <p:cNvSpPr>
                  <a:spLocks noChangeArrowheads="1"/>
                </p:cNvSpPr>
                <p:nvPr/>
              </p:nvSpPr>
              <p:spPr bwMode="auto">
                <a:xfrm>
                  <a:off x="291" y="1003"/>
                  <a:ext cx="2707" cy="834"/>
                </a:xfrm>
                <a:prstGeom prst="rect">
                  <a:avLst/>
                </a:prstGeom>
                <a:solidFill>
                  <a:srgbClr val="339966"/>
                </a:solidFill>
                <a:ln w="9525">
                  <a:solidFill>
                    <a:srgbClr val="339966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33" name="Rectangle 32"/>
                <p:cNvSpPr>
                  <a:spLocks noChangeArrowheads="1"/>
                </p:cNvSpPr>
                <p:nvPr/>
              </p:nvSpPr>
              <p:spPr bwMode="auto">
                <a:xfrm>
                  <a:off x="291" y="1837"/>
                  <a:ext cx="1147" cy="606"/>
                </a:xfrm>
                <a:prstGeom prst="rect">
                  <a:avLst/>
                </a:prstGeom>
                <a:solidFill>
                  <a:srgbClr val="339966"/>
                </a:solidFill>
                <a:ln w="9525">
                  <a:solidFill>
                    <a:srgbClr val="339966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34" name="Rectangle 33"/>
                <p:cNvSpPr>
                  <a:spLocks noChangeArrowheads="1"/>
                </p:cNvSpPr>
                <p:nvPr/>
              </p:nvSpPr>
              <p:spPr bwMode="auto">
                <a:xfrm>
                  <a:off x="645" y="1311"/>
                  <a:ext cx="230" cy="3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645" y="1484"/>
                  <a:ext cx="228" cy="3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 rot="5400000">
                  <a:off x="454" y="1502"/>
                  <a:ext cx="422" cy="39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</p:sp>
          </p:grpSp>
          <p:sp>
            <p:nvSpPr>
              <p:cNvPr id="15" name="Rectangle 14"/>
              <p:cNvSpPr>
                <a:spLocks noChangeArrowheads="1"/>
              </p:cNvSpPr>
              <p:nvPr/>
            </p:nvSpPr>
            <p:spPr bwMode="auto">
              <a:xfrm>
                <a:off x="1654" y="1011"/>
                <a:ext cx="490" cy="55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</p:sp>
          <p:grpSp>
            <p:nvGrpSpPr>
              <p:cNvPr id="16" name="Group 359"/>
              <p:cNvGrpSpPr>
                <a:grpSpLocks/>
              </p:cNvGrpSpPr>
              <p:nvPr/>
            </p:nvGrpSpPr>
            <p:grpSpPr bwMode="auto">
              <a:xfrm>
                <a:off x="1627" y="1088"/>
                <a:ext cx="57" cy="372"/>
                <a:chOff x="1627" y="1088"/>
                <a:chExt cx="58" cy="372"/>
              </a:xfrm>
            </p:grpSpPr>
            <p:sp>
              <p:nvSpPr>
                <p:cNvPr id="27" name="Oval 26"/>
                <p:cNvSpPr>
                  <a:spLocks noChangeArrowheads="1"/>
                </p:cNvSpPr>
                <p:nvPr/>
              </p:nvSpPr>
              <p:spPr bwMode="auto">
                <a:xfrm>
                  <a:off x="1627" y="1088"/>
                  <a:ext cx="57" cy="5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sp>
            <p:sp>
              <p:nvSpPr>
                <p:cNvPr id="28" name="Oval 27"/>
                <p:cNvSpPr>
                  <a:spLocks noChangeArrowheads="1"/>
                </p:cNvSpPr>
                <p:nvPr/>
              </p:nvSpPr>
              <p:spPr bwMode="auto">
                <a:xfrm>
                  <a:off x="1627" y="1168"/>
                  <a:ext cx="57" cy="5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sp>
            <p:sp>
              <p:nvSpPr>
                <p:cNvPr id="29" name="Oval 28"/>
                <p:cNvSpPr>
                  <a:spLocks noChangeArrowheads="1"/>
                </p:cNvSpPr>
                <p:nvPr/>
              </p:nvSpPr>
              <p:spPr bwMode="auto">
                <a:xfrm>
                  <a:off x="1627" y="1248"/>
                  <a:ext cx="57" cy="5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sp>
            <p:sp>
              <p:nvSpPr>
                <p:cNvPr id="30" name="Oval 29"/>
                <p:cNvSpPr>
                  <a:spLocks noChangeArrowheads="1"/>
                </p:cNvSpPr>
                <p:nvPr/>
              </p:nvSpPr>
              <p:spPr bwMode="auto">
                <a:xfrm>
                  <a:off x="1627" y="1328"/>
                  <a:ext cx="57" cy="5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sp>
            <p:sp>
              <p:nvSpPr>
                <p:cNvPr id="31" name="Oval 30"/>
                <p:cNvSpPr>
                  <a:spLocks noChangeArrowheads="1"/>
                </p:cNvSpPr>
                <p:nvPr/>
              </p:nvSpPr>
              <p:spPr bwMode="auto">
                <a:xfrm>
                  <a:off x="1627" y="1404"/>
                  <a:ext cx="58" cy="5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sp>
          </p:grpSp>
          <p:grpSp>
            <p:nvGrpSpPr>
              <p:cNvPr id="17" name="Group 360"/>
              <p:cNvGrpSpPr>
                <a:grpSpLocks/>
              </p:cNvGrpSpPr>
              <p:nvPr/>
            </p:nvGrpSpPr>
            <p:grpSpPr bwMode="auto">
              <a:xfrm>
                <a:off x="2113" y="1087"/>
                <a:ext cx="58" cy="372"/>
                <a:chOff x="2113" y="1087"/>
                <a:chExt cx="58" cy="372"/>
              </a:xfrm>
            </p:grpSpPr>
            <p:sp>
              <p:nvSpPr>
                <p:cNvPr id="22" name="Oval 21"/>
                <p:cNvSpPr>
                  <a:spLocks noChangeArrowheads="1"/>
                </p:cNvSpPr>
                <p:nvPr/>
              </p:nvSpPr>
              <p:spPr bwMode="auto">
                <a:xfrm>
                  <a:off x="2113" y="1087"/>
                  <a:ext cx="57" cy="5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sp>
            <p:sp>
              <p:nvSpPr>
                <p:cNvPr id="23" name="Oval 22"/>
                <p:cNvSpPr>
                  <a:spLocks noChangeArrowheads="1"/>
                </p:cNvSpPr>
                <p:nvPr/>
              </p:nvSpPr>
              <p:spPr bwMode="auto">
                <a:xfrm>
                  <a:off x="2113" y="1167"/>
                  <a:ext cx="57" cy="5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sp>
            <p:sp>
              <p:nvSpPr>
                <p:cNvPr id="24" name="Oval 23"/>
                <p:cNvSpPr>
                  <a:spLocks noChangeArrowheads="1"/>
                </p:cNvSpPr>
                <p:nvPr/>
              </p:nvSpPr>
              <p:spPr bwMode="auto">
                <a:xfrm>
                  <a:off x="2113" y="1247"/>
                  <a:ext cx="57" cy="5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sp>
            <p:sp>
              <p:nvSpPr>
                <p:cNvPr id="25" name="Oval 24"/>
                <p:cNvSpPr>
                  <a:spLocks noChangeArrowheads="1"/>
                </p:cNvSpPr>
                <p:nvPr/>
              </p:nvSpPr>
              <p:spPr bwMode="auto">
                <a:xfrm>
                  <a:off x="2113" y="1327"/>
                  <a:ext cx="57" cy="5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sp>
            <p:sp>
              <p:nvSpPr>
                <p:cNvPr id="26" name="Oval 25"/>
                <p:cNvSpPr>
                  <a:spLocks noChangeArrowheads="1"/>
                </p:cNvSpPr>
                <p:nvPr/>
              </p:nvSpPr>
              <p:spPr bwMode="auto">
                <a:xfrm>
                  <a:off x="2113" y="1403"/>
                  <a:ext cx="58" cy="5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sp>
          </p:grpSp>
          <p:sp>
            <p:nvSpPr>
              <p:cNvPr id="18" name="Line 341"/>
              <p:cNvSpPr>
                <a:spLocks noChangeShapeType="1"/>
              </p:cNvSpPr>
              <p:nvPr/>
            </p:nvSpPr>
            <p:spPr bwMode="auto">
              <a:xfrm>
                <a:off x="1653" y="909"/>
                <a:ext cx="1" cy="177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</p:sp>
          <p:sp>
            <p:nvSpPr>
              <p:cNvPr id="19" name="Line 340"/>
              <p:cNvSpPr>
                <a:spLocks noChangeShapeType="1"/>
              </p:cNvSpPr>
              <p:nvPr/>
            </p:nvSpPr>
            <p:spPr bwMode="auto">
              <a:xfrm>
                <a:off x="2143" y="969"/>
                <a:ext cx="1" cy="119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</p:sp>
          <p:sp>
            <p:nvSpPr>
              <p:cNvPr id="20" name="Line 339"/>
              <p:cNvSpPr>
                <a:spLocks noChangeShapeType="1"/>
              </p:cNvSpPr>
              <p:nvPr/>
            </p:nvSpPr>
            <p:spPr bwMode="auto">
              <a:xfrm>
                <a:off x="1652" y="1460"/>
                <a:ext cx="1" cy="12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</p:sp>
          <p:sp>
            <p:nvSpPr>
              <p:cNvPr id="21" name="Line 338"/>
              <p:cNvSpPr>
                <a:spLocks noChangeShapeType="1"/>
              </p:cNvSpPr>
              <p:nvPr/>
            </p:nvSpPr>
            <p:spPr bwMode="auto">
              <a:xfrm>
                <a:off x="2144" y="1460"/>
                <a:ext cx="1" cy="20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</p:sp>
        </p:grpSp>
        <p:sp>
          <p:nvSpPr>
            <p:cNvPr id="8" name="Line 335"/>
            <p:cNvSpPr>
              <a:spLocks noChangeShapeType="1"/>
            </p:cNvSpPr>
            <p:nvPr/>
          </p:nvSpPr>
          <p:spPr bwMode="auto">
            <a:xfrm flipH="1" flipV="1">
              <a:off x="1765721" y="810491"/>
              <a:ext cx="258708" cy="12395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</p:spPr>
        </p:sp>
        <p:sp>
          <p:nvSpPr>
            <p:cNvPr id="9" name="Line 334"/>
            <p:cNvSpPr>
              <a:spLocks noChangeShapeType="1"/>
            </p:cNvSpPr>
            <p:nvPr/>
          </p:nvSpPr>
          <p:spPr bwMode="auto">
            <a:xfrm flipH="1">
              <a:off x="1008520" y="314244"/>
              <a:ext cx="422025" cy="28947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</p:spPr>
        </p:sp>
        <p:sp>
          <p:nvSpPr>
            <p:cNvPr id="10" name="Text Box 333"/>
            <p:cNvSpPr txBox="1">
              <a:spLocks noChangeArrowheads="1"/>
            </p:cNvSpPr>
            <p:nvPr/>
          </p:nvSpPr>
          <p:spPr bwMode="auto">
            <a:xfrm>
              <a:off x="851321" y="143853"/>
              <a:ext cx="853101" cy="202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altLang="zh-CN" sz="1050" b="0" i="0" strike="noStrike">
                  <a:solidFill>
                    <a:srgbClr val="000000"/>
                  </a:solidFill>
                  <a:latin typeface="宋体"/>
                  <a:ea typeface="宋体"/>
                </a:rPr>
                <a:t>Stamp</a:t>
              </a:r>
              <a:r>
                <a:rPr lang="en-US" altLang="zh-CN" sz="1050" b="0" i="0" strike="noStrike" baseline="0">
                  <a:solidFill>
                    <a:srgbClr val="000000"/>
                  </a:solidFill>
                  <a:latin typeface="宋体"/>
                  <a:ea typeface="宋体"/>
                </a:rPr>
                <a:t> Cut</a:t>
              </a:r>
              <a:endParaRPr lang="zh-CN" altLang="en-US" sz="1050" b="0" i="0" strike="noStrike">
                <a:solidFill>
                  <a:srgbClr val="000000"/>
                </a:solidFill>
                <a:latin typeface="宋体"/>
                <a:ea typeface="宋体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3500430" y="1962140"/>
            <a:ext cx="1285884" cy="1571636"/>
            <a:chOff x="0" y="0"/>
            <a:chExt cx="1750447" cy="1526442"/>
          </a:xfrm>
        </p:grpSpPr>
        <p:grpSp>
          <p:nvGrpSpPr>
            <p:cNvPr id="92" name="Group 91"/>
            <p:cNvGrpSpPr>
              <a:grpSpLocks/>
            </p:cNvGrpSpPr>
            <p:nvPr/>
          </p:nvGrpSpPr>
          <p:grpSpPr bwMode="auto">
            <a:xfrm>
              <a:off x="0" y="0"/>
              <a:ext cx="974587" cy="1526442"/>
              <a:chOff x="0" y="0"/>
              <a:chExt cx="1535" cy="2400"/>
            </a:xfrm>
          </p:grpSpPr>
          <p:sp>
            <p:nvSpPr>
              <p:cNvPr id="96" name="AutoShape 4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35" cy="2400"/>
              </a:xfrm>
              <a:prstGeom prst="roundRect">
                <a:avLst>
                  <a:gd name="adj" fmla="val 8227"/>
                </a:avLst>
              </a:prstGeom>
              <a:solidFill>
                <a:srgbClr val="339966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sp>
          <p:sp>
            <p:nvSpPr>
              <p:cNvPr id="97" name="AutoShape 417"/>
              <p:cNvSpPr>
                <a:spLocks noChangeArrowheads="1"/>
              </p:cNvSpPr>
              <p:nvPr/>
            </p:nvSpPr>
            <p:spPr bwMode="auto">
              <a:xfrm flipH="1" flipV="1">
                <a:off x="878" y="852"/>
                <a:ext cx="657" cy="649"/>
              </a:xfrm>
              <a:prstGeom prst="triangle">
                <a:avLst>
                  <a:gd name="adj" fmla="val 0"/>
                </a:avLst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</p:sp>
          <p:sp>
            <p:nvSpPr>
              <p:cNvPr id="98" name="AutoShape 416"/>
              <p:cNvSpPr>
                <a:spLocks noChangeArrowheads="1"/>
              </p:cNvSpPr>
              <p:nvPr/>
            </p:nvSpPr>
            <p:spPr bwMode="auto">
              <a:xfrm flipH="1" flipV="1">
                <a:off x="956" y="881"/>
                <a:ext cx="579" cy="568"/>
              </a:xfrm>
              <a:prstGeom prst="triangle">
                <a:avLst>
                  <a:gd name="adj" fmla="val 0"/>
                </a:avLst>
              </a:prstGeom>
              <a:solidFill>
                <a:srgbClr val="99CC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</p:sp>
          <p:grpSp>
            <p:nvGrpSpPr>
              <p:cNvPr id="99" name="Group 98"/>
              <p:cNvGrpSpPr>
                <a:grpSpLocks/>
              </p:cNvGrpSpPr>
              <p:nvPr/>
            </p:nvGrpSpPr>
            <p:grpSpPr bwMode="auto">
              <a:xfrm>
                <a:off x="1085" y="986"/>
                <a:ext cx="134" cy="206"/>
                <a:chOff x="1085" y="986"/>
                <a:chExt cx="134" cy="206"/>
              </a:xfrm>
            </p:grpSpPr>
            <p:sp>
              <p:nvSpPr>
                <p:cNvPr id="100" name="AutoShape 415"/>
                <p:cNvSpPr>
                  <a:spLocks noChangeArrowheads="1"/>
                </p:cNvSpPr>
                <p:nvPr/>
              </p:nvSpPr>
              <p:spPr bwMode="auto">
                <a:xfrm rot="16200000">
                  <a:off x="1049" y="1022"/>
                  <a:ext cx="206" cy="134"/>
                </a:xfrm>
                <a:prstGeom prst="parallelogram">
                  <a:avLst>
                    <a:gd name="adj" fmla="val 102132"/>
                  </a:avLst>
                </a:prstGeom>
                <a:solidFill>
                  <a:srgbClr val="99CC00"/>
                </a:solidFill>
                <a:ln w="3175">
                  <a:solidFill>
                    <a:srgbClr val="99CC00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101" name="Oval 100"/>
                <p:cNvSpPr>
                  <a:spLocks noChangeArrowheads="1"/>
                </p:cNvSpPr>
                <p:nvPr/>
              </p:nvSpPr>
              <p:spPr bwMode="auto">
                <a:xfrm>
                  <a:off x="1085" y="1032"/>
                  <a:ext cx="28" cy="35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sp>
            <p:sp>
              <p:nvSpPr>
                <p:cNvPr id="102" name="Oval 101"/>
                <p:cNvSpPr>
                  <a:spLocks noChangeArrowheads="1"/>
                </p:cNvSpPr>
                <p:nvPr/>
              </p:nvSpPr>
              <p:spPr bwMode="auto">
                <a:xfrm>
                  <a:off x="1117" y="1062"/>
                  <a:ext cx="28" cy="35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sp>
            <p:sp>
              <p:nvSpPr>
                <p:cNvPr id="103" name="Oval 102"/>
                <p:cNvSpPr>
                  <a:spLocks noChangeArrowheads="1"/>
                </p:cNvSpPr>
                <p:nvPr/>
              </p:nvSpPr>
              <p:spPr bwMode="auto">
                <a:xfrm>
                  <a:off x="1154" y="1104"/>
                  <a:ext cx="28" cy="35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sp>
            <p:sp>
              <p:nvSpPr>
                <p:cNvPr id="104" name="Oval 103"/>
                <p:cNvSpPr>
                  <a:spLocks noChangeArrowheads="1"/>
                </p:cNvSpPr>
                <p:nvPr/>
              </p:nvSpPr>
              <p:spPr bwMode="auto">
                <a:xfrm>
                  <a:off x="1190" y="1138"/>
                  <a:ext cx="29" cy="35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sp>
          </p:grpSp>
        </p:grpSp>
        <p:sp>
          <p:nvSpPr>
            <p:cNvPr id="93" name="Text Box 386"/>
            <p:cNvSpPr txBox="1">
              <a:spLocks noChangeArrowheads="1"/>
            </p:cNvSpPr>
            <p:nvPr/>
          </p:nvSpPr>
          <p:spPr bwMode="auto">
            <a:xfrm>
              <a:off x="986015" y="758133"/>
              <a:ext cx="764432" cy="193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zh-CN" altLang="en-US" sz="900" b="0" i="0" strike="noStrike" baseline="0">
                  <a:solidFill>
                    <a:srgbClr val="000000"/>
                  </a:solidFill>
                  <a:latin typeface="宋体"/>
                  <a:ea typeface="宋体"/>
                </a:rPr>
                <a:t>  </a:t>
              </a:r>
              <a:r>
                <a:rPr lang="en-US" altLang="zh-CN" sz="900" b="0" i="0" strike="noStrike" baseline="0">
                  <a:solidFill>
                    <a:srgbClr val="000000"/>
                  </a:solidFill>
                  <a:latin typeface="宋体"/>
                  <a:ea typeface="宋体"/>
                </a:rPr>
                <a:t>Stamp Cut</a:t>
              </a:r>
              <a:endParaRPr lang="zh-CN" altLang="en-US" sz="900" b="0" i="0" strike="noStrike">
                <a:solidFill>
                  <a:srgbClr val="000000"/>
                </a:solidFill>
                <a:latin typeface="宋体"/>
                <a:ea typeface="宋体"/>
              </a:endParaRPr>
            </a:p>
          </p:txBody>
        </p:sp>
        <p:sp>
          <p:nvSpPr>
            <p:cNvPr id="94" name="Line 385"/>
            <p:cNvSpPr>
              <a:spLocks noChangeShapeType="1"/>
            </p:cNvSpPr>
            <p:nvPr/>
          </p:nvSpPr>
          <p:spPr bwMode="auto">
            <a:xfrm flipH="1" flipV="1">
              <a:off x="857763" y="550791"/>
              <a:ext cx="272377" cy="2862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</p:spPr>
        </p:sp>
        <p:sp>
          <p:nvSpPr>
            <p:cNvPr id="95" name="Line 384"/>
            <p:cNvSpPr>
              <a:spLocks noChangeShapeType="1"/>
            </p:cNvSpPr>
            <p:nvPr/>
          </p:nvSpPr>
          <p:spPr bwMode="auto">
            <a:xfrm flipH="1" flipV="1">
              <a:off x="766336" y="729512"/>
              <a:ext cx="277456" cy="1151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</p:spPr>
        </p:sp>
      </p:grpSp>
      <p:sp>
        <p:nvSpPr>
          <p:cNvPr id="227" name="AutoShape 540"/>
          <p:cNvSpPr>
            <a:spLocks noChangeAspect="1" noChangeArrowheads="1" noTextEdit="1"/>
          </p:cNvSpPr>
          <p:nvPr/>
        </p:nvSpPr>
        <p:spPr bwMode="auto">
          <a:xfrm>
            <a:off x="1000100" y="4595967"/>
            <a:ext cx="5381625" cy="1581150"/>
          </a:xfrm>
          <a:prstGeom prst="rect">
            <a:avLst/>
          </a:prstGeom>
          <a:noFill/>
        </p:spPr>
      </p:sp>
      <p:grpSp>
        <p:nvGrpSpPr>
          <p:cNvPr id="347" name="Group 346"/>
          <p:cNvGrpSpPr/>
          <p:nvPr/>
        </p:nvGrpSpPr>
        <p:grpSpPr>
          <a:xfrm>
            <a:off x="785786" y="3962404"/>
            <a:ext cx="6357982" cy="2286016"/>
            <a:chOff x="1021695" y="4656780"/>
            <a:chExt cx="5308583" cy="1444320"/>
          </a:xfrm>
        </p:grpSpPr>
        <p:sp>
          <p:nvSpPr>
            <p:cNvPr id="228" name="Rectangle 227"/>
            <p:cNvSpPr>
              <a:spLocks noChangeArrowheads="1"/>
            </p:cNvSpPr>
            <p:nvPr/>
          </p:nvSpPr>
          <p:spPr bwMode="auto">
            <a:xfrm>
              <a:off x="1245903" y="4656780"/>
              <a:ext cx="2243985" cy="1444320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</p:sp>
        <p:sp>
          <p:nvSpPr>
            <p:cNvPr id="229" name="Oval 228"/>
            <p:cNvSpPr>
              <a:spLocks noChangeArrowheads="1"/>
            </p:cNvSpPr>
            <p:nvPr/>
          </p:nvSpPr>
          <p:spPr bwMode="auto">
            <a:xfrm>
              <a:off x="2035394" y="5272517"/>
              <a:ext cx="90191" cy="848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</p:sp>
        <p:sp>
          <p:nvSpPr>
            <p:cNvPr id="230" name="Oval 229"/>
            <p:cNvSpPr>
              <a:spLocks noChangeArrowheads="1"/>
            </p:cNvSpPr>
            <p:nvPr/>
          </p:nvSpPr>
          <p:spPr bwMode="auto">
            <a:xfrm>
              <a:off x="2323117" y="5272517"/>
              <a:ext cx="89556" cy="848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</p:sp>
        <p:sp>
          <p:nvSpPr>
            <p:cNvPr id="231" name="Oval 230"/>
            <p:cNvSpPr>
              <a:spLocks noChangeArrowheads="1"/>
            </p:cNvSpPr>
            <p:nvPr/>
          </p:nvSpPr>
          <p:spPr bwMode="auto">
            <a:xfrm>
              <a:off x="2179573" y="5272517"/>
              <a:ext cx="89556" cy="848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</p:sp>
        <p:sp>
          <p:nvSpPr>
            <p:cNvPr id="232" name="Oval 231"/>
            <p:cNvSpPr>
              <a:spLocks noChangeArrowheads="1"/>
            </p:cNvSpPr>
            <p:nvPr/>
          </p:nvSpPr>
          <p:spPr bwMode="auto">
            <a:xfrm>
              <a:off x="2035394" y="5432152"/>
              <a:ext cx="90191" cy="8551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</p:sp>
        <p:sp>
          <p:nvSpPr>
            <p:cNvPr id="233" name="Oval 232"/>
            <p:cNvSpPr>
              <a:spLocks noChangeArrowheads="1"/>
            </p:cNvSpPr>
            <p:nvPr/>
          </p:nvSpPr>
          <p:spPr bwMode="auto">
            <a:xfrm>
              <a:off x="2323117" y="5432152"/>
              <a:ext cx="89556" cy="8551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</p:sp>
        <p:sp>
          <p:nvSpPr>
            <p:cNvPr id="234" name="Oval 233"/>
            <p:cNvSpPr>
              <a:spLocks noChangeArrowheads="1"/>
            </p:cNvSpPr>
            <p:nvPr/>
          </p:nvSpPr>
          <p:spPr bwMode="auto">
            <a:xfrm>
              <a:off x="2179573" y="5432152"/>
              <a:ext cx="89556" cy="8551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</p:sp>
        <p:sp>
          <p:nvSpPr>
            <p:cNvPr id="235" name="AutoShape 532"/>
            <p:cNvSpPr>
              <a:spLocks noChangeArrowheads="1"/>
            </p:cNvSpPr>
            <p:nvPr/>
          </p:nvSpPr>
          <p:spPr bwMode="auto">
            <a:xfrm>
              <a:off x="2484445" y="5332063"/>
              <a:ext cx="1049903" cy="119093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</p:sp>
        <p:sp>
          <p:nvSpPr>
            <p:cNvPr id="236" name="AutoShape 531"/>
            <p:cNvSpPr>
              <a:spLocks noChangeArrowheads="1"/>
            </p:cNvSpPr>
            <p:nvPr/>
          </p:nvSpPr>
          <p:spPr bwMode="auto">
            <a:xfrm>
              <a:off x="1200807" y="5332063"/>
              <a:ext cx="753923" cy="119093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</p:sp>
        <p:sp>
          <p:nvSpPr>
            <p:cNvPr id="237" name="Rectangle 236"/>
            <p:cNvSpPr>
              <a:spLocks noChangeArrowheads="1"/>
            </p:cNvSpPr>
            <p:nvPr/>
          </p:nvSpPr>
          <p:spPr bwMode="auto">
            <a:xfrm>
              <a:off x="1021695" y="5332063"/>
              <a:ext cx="224208" cy="1190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sp>
        <p:sp>
          <p:nvSpPr>
            <p:cNvPr id="238" name="Rectangle 237"/>
            <p:cNvSpPr>
              <a:spLocks noChangeArrowheads="1"/>
            </p:cNvSpPr>
            <p:nvPr/>
          </p:nvSpPr>
          <p:spPr bwMode="auto">
            <a:xfrm>
              <a:off x="3489888" y="5332063"/>
              <a:ext cx="224208" cy="1190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sp>
        <p:sp>
          <p:nvSpPr>
            <p:cNvPr id="239" name="Line 528"/>
            <p:cNvSpPr>
              <a:spLocks noChangeShapeType="1"/>
            </p:cNvSpPr>
            <p:nvPr/>
          </p:nvSpPr>
          <p:spPr bwMode="auto">
            <a:xfrm>
              <a:off x="1057263" y="5391610"/>
              <a:ext cx="2567276" cy="6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sp>
        <p:sp>
          <p:nvSpPr>
            <p:cNvPr id="240" name="Oval 239"/>
            <p:cNvSpPr>
              <a:spLocks noChangeArrowheads="1"/>
            </p:cNvSpPr>
            <p:nvPr/>
          </p:nvSpPr>
          <p:spPr bwMode="auto">
            <a:xfrm>
              <a:off x="2457769" y="5272517"/>
              <a:ext cx="89556" cy="848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</p:sp>
        <p:sp>
          <p:nvSpPr>
            <p:cNvPr id="241" name="Oval 240"/>
            <p:cNvSpPr>
              <a:spLocks noChangeArrowheads="1"/>
            </p:cNvSpPr>
            <p:nvPr/>
          </p:nvSpPr>
          <p:spPr bwMode="auto">
            <a:xfrm>
              <a:off x="2457769" y="5432152"/>
              <a:ext cx="89556" cy="8551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</p:sp>
        <p:sp>
          <p:nvSpPr>
            <p:cNvPr id="242" name="Oval 241"/>
            <p:cNvSpPr>
              <a:spLocks noChangeArrowheads="1"/>
            </p:cNvSpPr>
            <p:nvPr/>
          </p:nvSpPr>
          <p:spPr bwMode="auto">
            <a:xfrm>
              <a:off x="1891850" y="5432152"/>
              <a:ext cx="90191" cy="8551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</p:sp>
        <p:sp>
          <p:nvSpPr>
            <p:cNvPr id="243" name="Oval 242"/>
            <p:cNvSpPr>
              <a:spLocks noChangeArrowheads="1"/>
            </p:cNvSpPr>
            <p:nvPr/>
          </p:nvSpPr>
          <p:spPr bwMode="auto">
            <a:xfrm>
              <a:off x="1891850" y="5272517"/>
              <a:ext cx="90191" cy="848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</p:sp>
        <p:sp>
          <p:nvSpPr>
            <p:cNvPr id="254" name="Line 493"/>
            <p:cNvSpPr>
              <a:spLocks noChangeShapeType="1"/>
            </p:cNvSpPr>
            <p:nvPr/>
          </p:nvSpPr>
          <p:spPr bwMode="auto">
            <a:xfrm>
              <a:off x="2054449" y="5080574"/>
              <a:ext cx="635" cy="1919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sp>
        <p:sp>
          <p:nvSpPr>
            <p:cNvPr id="255" name="Line 492"/>
            <p:cNvSpPr>
              <a:spLocks noChangeShapeType="1"/>
            </p:cNvSpPr>
            <p:nvPr/>
          </p:nvSpPr>
          <p:spPr bwMode="auto">
            <a:xfrm>
              <a:off x="2191006" y="5080574"/>
              <a:ext cx="635" cy="1919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sp>
        <p:sp>
          <p:nvSpPr>
            <p:cNvPr id="256" name="Line 491"/>
            <p:cNvSpPr>
              <a:spLocks noChangeShapeType="1"/>
            </p:cNvSpPr>
            <p:nvPr/>
          </p:nvSpPr>
          <p:spPr bwMode="auto">
            <a:xfrm>
              <a:off x="1898837" y="5174962"/>
              <a:ext cx="156247" cy="6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</p:spPr>
        </p:sp>
        <p:sp>
          <p:nvSpPr>
            <p:cNvPr id="257" name="Line 490"/>
            <p:cNvSpPr>
              <a:spLocks noChangeShapeType="1"/>
            </p:cNvSpPr>
            <p:nvPr/>
          </p:nvSpPr>
          <p:spPr bwMode="auto">
            <a:xfrm rot="10800000">
              <a:off x="2203709" y="5174328"/>
              <a:ext cx="156247" cy="6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</p:spPr>
        </p:sp>
        <p:sp>
          <p:nvSpPr>
            <p:cNvPr id="258" name="Text Box 489"/>
            <p:cNvSpPr txBox="1">
              <a:spLocks noChangeArrowheads="1"/>
            </p:cNvSpPr>
            <p:nvPr/>
          </p:nvSpPr>
          <p:spPr bwMode="auto">
            <a:xfrm>
              <a:off x="1871526" y="4926640"/>
              <a:ext cx="612920" cy="176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050" b="0" i="0" strike="noStrike" dirty="0">
                  <a:solidFill>
                    <a:srgbClr val="000000"/>
                  </a:solidFill>
                  <a:latin typeface="宋体"/>
                  <a:ea typeface="宋体"/>
                </a:rPr>
                <a:t>1.5mm</a:t>
              </a:r>
            </a:p>
          </p:txBody>
        </p:sp>
        <p:sp>
          <p:nvSpPr>
            <p:cNvPr id="259" name="Line 488"/>
            <p:cNvSpPr>
              <a:spLocks noChangeShapeType="1"/>
            </p:cNvSpPr>
            <p:nvPr/>
          </p:nvSpPr>
          <p:spPr bwMode="auto">
            <a:xfrm rot="5400000">
              <a:off x="1424586" y="5261747"/>
              <a:ext cx="155835" cy="63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</p:spPr>
        </p:sp>
        <p:sp>
          <p:nvSpPr>
            <p:cNvPr id="260" name="Line 487"/>
            <p:cNvSpPr>
              <a:spLocks noChangeShapeType="1"/>
            </p:cNvSpPr>
            <p:nvPr/>
          </p:nvSpPr>
          <p:spPr bwMode="auto">
            <a:xfrm rot="16200000">
              <a:off x="1423951" y="5539842"/>
              <a:ext cx="155835" cy="63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</p:spPr>
        </p:sp>
        <p:sp>
          <p:nvSpPr>
            <p:cNvPr id="261" name="Text Box 486"/>
            <p:cNvSpPr txBox="1">
              <a:spLocks noChangeArrowheads="1"/>
            </p:cNvSpPr>
            <p:nvPr/>
          </p:nvSpPr>
          <p:spPr bwMode="auto">
            <a:xfrm>
              <a:off x="1316405" y="4995689"/>
              <a:ext cx="479538" cy="254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050" b="0" i="0" strike="noStrike">
                  <a:solidFill>
                    <a:srgbClr val="000000"/>
                  </a:solidFill>
                  <a:latin typeface="宋体"/>
                  <a:ea typeface="宋体"/>
                </a:rPr>
                <a:t>2.0mm</a:t>
              </a:r>
            </a:p>
          </p:txBody>
        </p:sp>
        <p:sp>
          <p:nvSpPr>
            <p:cNvPr id="262" name="Line 485"/>
            <p:cNvSpPr>
              <a:spLocks noChangeShapeType="1"/>
            </p:cNvSpPr>
            <p:nvPr/>
          </p:nvSpPr>
          <p:spPr bwMode="auto">
            <a:xfrm rot="10800000">
              <a:off x="1951555" y="5707713"/>
              <a:ext cx="532891" cy="6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med"/>
              <a:tailEnd type="triangle" w="sm" len="med"/>
            </a:ln>
          </p:spPr>
        </p:sp>
        <p:sp>
          <p:nvSpPr>
            <p:cNvPr id="263" name="Line 484"/>
            <p:cNvSpPr>
              <a:spLocks noChangeShapeType="1"/>
            </p:cNvSpPr>
            <p:nvPr/>
          </p:nvSpPr>
          <p:spPr bwMode="auto">
            <a:xfrm>
              <a:off x="1960447" y="5386542"/>
              <a:ext cx="635" cy="4104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sp>
        <p:sp>
          <p:nvSpPr>
            <p:cNvPr id="264" name="Line 483"/>
            <p:cNvSpPr>
              <a:spLocks noChangeShapeType="1"/>
            </p:cNvSpPr>
            <p:nvPr/>
          </p:nvSpPr>
          <p:spPr bwMode="auto">
            <a:xfrm>
              <a:off x="2479364" y="5371339"/>
              <a:ext cx="5081" cy="4408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sp>
        <p:sp>
          <p:nvSpPr>
            <p:cNvPr id="265" name="Text Box 482"/>
            <p:cNvSpPr txBox="1">
              <a:spLocks noChangeArrowheads="1"/>
            </p:cNvSpPr>
            <p:nvPr/>
          </p:nvSpPr>
          <p:spPr bwMode="auto">
            <a:xfrm>
              <a:off x="1951555" y="5543010"/>
              <a:ext cx="479538" cy="254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050" b="0" i="0" strike="noStrike">
                  <a:solidFill>
                    <a:srgbClr val="000000"/>
                  </a:solidFill>
                  <a:latin typeface="宋体"/>
                  <a:ea typeface="宋体"/>
                </a:rPr>
                <a:t>5.0mm</a:t>
              </a:r>
            </a:p>
          </p:txBody>
        </p:sp>
        <p:sp>
          <p:nvSpPr>
            <p:cNvPr id="266" name="Line 481"/>
            <p:cNvSpPr>
              <a:spLocks noChangeShapeType="1"/>
            </p:cNvSpPr>
            <p:nvPr/>
          </p:nvSpPr>
          <p:spPr bwMode="auto">
            <a:xfrm>
              <a:off x="2526365" y="5314326"/>
              <a:ext cx="2400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sp>
        <p:sp>
          <p:nvSpPr>
            <p:cNvPr id="267" name="Line 480"/>
            <p:cNvSpPr>
              <a:spLocks noChangeShapeType="1"/>
            </p:cNvSpPr>
            <p:nvPr/>
          </p:nvSpPr>
          <p:spPr bwMode="auto">
            <a:xfrm>
              <a:off x="2526365" y="5477129"/>
              <a:ext cx="240087" cy="6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sp>
        <p:sp>
          <p:nvSpPr>
            <p:cNvPr id="268" name="Line 479"/>
            <p:cNvSpPr>
              <a:spLocks noChangeShapeType="1"/>
            </p:cNvSpPr>
            <p:nvPr/>
          </p:nvSpPr>
          <p:spPr bwMode="auto">
            <a:xfrm rot="16200000">
              <a:off x="2594532" y="5565181"/>
              <a:ext cx="155835" cy="63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</p:spPr>
        </p:sp>
        <p:sp>
          <p:nvSpPr>
            <p:cNvPr id="269" name="Line 478"/>
            <p:cNvSpPr>
              <a:spLocks noChangeShapeType="1"/>
            </p:cNvSpPr>
            <p:nvPr/>
          </p:nvSpPr>
          <p:spPr bwMode="auto">
            <a:xfrm rot="5400000">
              <a:off x="2588181" y="5235774"/>
              <a:ext cx="155835" cy="63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</p:spPr>
        </p:sp>
        <p:sp>
          <p:nvSpPr>
            <p:cNvPr id="270" name="Text Box 477"/>
            <p:cNvSpPr txBox="1">
              <a:spLocks noChangeArrowheads="1"/>
            </p:cNvSpPr>
            <p:nvPr/>
          </p:nvSpPr>
          <p:spPr bwMode="auto">
            <a:xfrm>
              <a:off x="2672450" y="5086275"/>
              <a:ext cx="479538" cy="254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050" b="0" i="0" strike="noStrike">
                  <a:solidFill>
                    <a:srgbClr val="000000"/>
                  </a:solidFill>
                  <a:latin typeface="宋体"/>
                  <a:ea typeface="宋体"/>
                </a:rPr>
                <a:t>2.8mm</a:t>
              </a:r>
            </a:p>
          </p:txBody>
        </p:sp>
        <p:sp>
          <p:nvSpPr>
            <p:cNvPr id="271" name="Line 476"/>
            <p:cNvSpPr>
              <a:spLocks noChangeShapeType="1"/>
            </p:cNvSpPr>
            <p:nvPr/>
          </p:nvSpPr>
          <p:spPr bwMode="auto">
            <a:xfrm>
              <a:off x="1698130" y="5472694"/>
              <a:ext cx="240087" cy="6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sp>
        <p:sp>
          <p:nvSpPr>
            <p:cNvPr id="272" name="Line 475"/>
            <p:cNvSpPr>
              <a:spLocks noChangeShapeType="1"/>
            </p:cNvSpPr>
            <p:nvPr/>
          </p:nvSpPr>
          <p:spPr bwMode="auto">
            <a:xfrm rot="16200000">
              <a:off x="1718026" y="5553778"/>
              <a:ext cx="155835" cy="63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</p:spPr>
        </p:sp>
        <p:sp>
          <p:nvSpPr>
            <p:cNvPr id="273" name="Line 474"/>
            <p:cNvSpPr>
              <a:spLocks noChangeShapeType="1"/>
            </p:cNvSpPr>
            <p:nvPr/>
          </p:nvSpPr>
          <p:spPr bwMode="auto">
            <a:xfrm rot="5400000">
              <a:off x="1717390" y="5366903"/>
              <a:ext cx="155835" cy="63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</p:spPr>
        </p:sp>
        <p:sp>
          <p:nvSpPr>
            <p:cNvPr id="274" name="Text Box 473"/>
            <p:cNvSpPr txBox="1">
              <a:spLocks noChangeArrowheads="1"/>
            </p:cNvSpPr>
            <p:nvPr/>
          </p:nvSpPr>
          <p:spPr bwMode="auto">
            <a:xfrm>
              <a:off x="1502504" y="5632330"/>
              <a:ext cx="479538" cy="254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050" b="0" i="0" strike="noStrike">
                  <a:solidFill>
                    <a:srgbClr val="000000"/>
                  </a:solidFill>
                  <a:latin typeface="宋体"/>
                  <a:ea typeface="宋体"/>
                </a:rPr>
                <a:t>0.4mm</a:t>
              </a:r>
            </a:p>
          </p:txBody>
        </p:sp>
        <p:sp>
          <p:nvSpPr>
            <p:cNvPr id="275" name="Line 472"/>
            <p:cNvSpPr>
              <a:spLocks noChangeShapeType="1"/>
            </p:cNvSpPr>
            <p:nvPr/>
          </p:nvSpPr>
          <p:spPr bwMode="auto">
            <a:xfrm rot="10800000" flipV="1">
              <a:off x="2359956" y="5036864"/>
              <a:ext cx="148625" cy="2350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</p:spPr>
        </p:sp>
        <p:sp>
          <p:nvSpPr>
            <p:cNvPr id="276" name="Line 471"/>
            <p:cNvSpPr>
              <a:spLocks noChangeShapeType="1"/>
            </p:cNvSpPr>
            <p:nvPr/>
          </p:nvSpPr>
          <p:spPr bwMode="auto">
            <a:xfrm>
              <a:off x="2516203" y="5036864"/>
              <a:ext cx="435713" cy="6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sp>
        <p:sp>
          <p:nvSpPr>
            <p:cNvPr id="277" name="Text Box 470"/>
            <p:cNvSpPr txBox="1">
              <a:spLocks noChangeArrowheads="1"/>
            </p:cNvSpPr>
            <p:nvPr/>
          </p:nvSpPr>
          <p:spPr bwMode="auto">
            <a:xfrm>
              <a:off x="2392984" y="4741666"/>
              <a:ext cx="893021" cy="330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altLang="zh-CN" sz="900" b="0" i="0" strike="noStrike">
                  <a:solidFill>
                    <a:srgbClr val="000000"/>
                  </a:solidFill>
                  <a:latin typeface="宋体"/>
                  <a:ea typeface="宋体"/>
                </a:rPr>
                <a:t>NPTH</a:t>
              </a:r>
              <a:r>
                <a:rPr lang="en-US" altLang="zh-CN" sz="900" b="0" i="0" strike="noStrike" baseline="0">
                  <a:solidFill>
                    <a:srgbClr val="000000"/>
                  </a:solidFill>
                  <a:latin typeface="宋体"/>
                  <a:ea typeface="宋体"/>
                </a:rPr>
                <a:t> hole </a:t>
              </a:r>
              <a:r>
                <a:rPr lang="en-US" altLang="zh-CN" sz="900" b="0" i="0" strike="noStrike">
                  <a:solidFill>
                    <a:srgbClr val="000000"/>
                  </a:solidFill>
                  <a:latin typeface="宋体"/>
                  <a:ea typeface="宋体"/>
                </a:rPr>
                <a:t>1.0</a:t>
              </a:r>
              <a:r>
                <a:rPr lang="en-US" sz="900" b="0" i="0" strike="noStrike">
                  <a:solidFill>
                    <a:srgbClr val="000000"/>
                  </a:solidFill>
                  <a:latin typeface="宋体"/>
                  <a:ea typeface="宋体"/>
                </a:rPr>
                <a:t>mm</a:t>
              </a:r>
            </a:p>
          </p:txBody>
        </p:sp>
        <p:sp>
          <p:nvSpPr>
            <p:cNvPr id="278" name="Text Box 469"/>
            <p:cNvSpPr txBox="1">
              <a:spLocks noChangeArrowheads="1"/>
            </p:cNvSpPr>
            <p:nvPr/>
          </p:nvSpPr>
          <p:spPr bwMode="auto">
            <a:xfrm>
              <a:off x="2722626" y="5757124"/>
              <a:ext cx="479538" cy="254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050" b="1" i="0" strike="noStrike">
                  <a:solidFill>
                    <a:srgbClr val="FFFF00"/>
                  </a:solidFill>
                  <a:latin typeface="宋体"/>
                  <a:ea typeface="宋体"/>
                </a:rPr>
                <a:t>PCB</a:t>
              </a:r>
            </a:p>
          </p:txBody>
        </p:sp>
        <p:sp>
          <p:nvSpPr>
            <p:cNvPr id="279" name="Text Box 468"/>
            <p:cNvSpPr txBox="1">
              <a:spLocks noChangeArrowheads="1"/>
            </p:cNvSpPr>
            <p:nvPr/>
          </p:nvSpPr>
          <p:spPr bwMode="auto">
            <a:xfrm>
              <a:off x="1391987" y="4672617"/>
              <a:ext cx="479538" cy="254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050" b="1" i="0" strike="noStrike">
                  <a:solidFill>
                    <a:srgbClr val="FFFF00"/>
                  </a:solidFill>
                  <a:latin typeface="宋体"/>
                  <a:ea typeface="宋体"/>
                </a:rPr>
                <a:t>PCB</a:t>
              </a:r>
            </a:p>
          </p:txBody>
        </p:sp>
        <p:sp>
          <p:nvSpPr>
            <p:cNvPr id="280" name="Rectangle 279"/>
            <p:cNvSpPr>
              <a:spLocks noChangeArrowheads="1"/>
            </p:cNvSpPr>
            <p:nvPr/>
          </p:nvSpPr>
          <p:spPr bwMode="auto">
            <a:xfrm>
              <a:off x="3862085" y="4656780"/>
              <a:ext cx="2243985" cy="1051566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</p:sp>
        <p:sp>
          <p:nvSpPr>
            <p:cNvPr id="281" name="Oval 280"/>
            <p:cNvSpPr>
              <a:spLocks noChangeArrowheads="1"/>
            </p:cNvSpPr>
            <p:nvPr/>
          </p:nvSpPr>
          <p:spPr bwMode="auto">
            <a:xfrm>
              <a:off x="4651577" y="5272517"/>
              <a:ext cx="90191" cy="848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</p:sp>
        <p:sp>
          <p:nvSpPr>
            <p:cNvPr id="282" name="Oval 281"/>
            <p:cNvSpPr>
              <a:spLocks noChangeArrowheads="1"/>
            </p:cNvSpPr>
            <p:nvPr/>
          </p:nvSpPr>
          <p:spPr bwMode="auto">
            <a:xfrm>
              <a:off x="4939300" y="5272517"/>
              <a:ext cx="89556" cy="848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</p:sp>
        <p:sp>
          <p:nvSpPr>
            <p:cNvPr id="283" name="Oval 282"/>
            <p:cNvSpPr>
              <a:spLocks noChangeArrowheads="1"/>
            </p:cNvSpPr>
            <p:nvPr/>
          </p:nvSpPr>
          <p:spPr bwMode="auto">
            <a:xfrm>
              <a:off x="4795756" y="5272517"/>
              <a:ext cx="89556" cy="848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</p:sp>
        <p:sp>
          <p:nvSpPr>
            <p:cNvPr id="284" name="AutoShape 463"/>
            <p:cNvSpPr>
              <a:spLocks noChangeArrowheads="1"/>
            </p:cNvSpPr>
            <p:nvPr/>
          </p:nvSpPr>
          <p:spPr bwMode="auto">
            <a:xfrm>
              <a:off x="5100628" y="5332063"/>
              <a:ext cx="1049903" cy="119093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</p:sp>
        <p:sp>
          <p:nvSpPr>
            <p:cNvPr id="285" name="AutoShape 462"/>
            <p:cNvSpPr>
              <a:spLocks noChangeArrowheads="1"/>
            </p:cNvSpPr>
            <p:nvPr/>
          </p:nvSpPr>
          <p:spPr bwMode="auto">
            <a:xfrm>
              <a:off x="3816990" y="5332063"/>
              <a:ext cx="753923" cy="119093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</p:sp>
        <p:sp>
          <p:nvSpPr>
            <p:cNvPr id="286" name="Rectangle 285"/>
            <p:cNvSpPr>
              <a:spLocks noChangeArrowheads="1"/>
            </p:cNvSpPr>
            <p:nvPr/>
          </p:nvSpPr>
          <p:spPr bwMode="auto">
            <a:xfrm>
              <a:off x="3637877" y="5332063"/>
              <a:ext cx="224208" cy="1190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sp>
        <p:sp>
          <p:nvSpPr>
            <p:cNvPr id="287" name="Rectangle 286"/>
            <p:cNvSpPr>
              <a:spLocks noChangeArrowheads="1"/>
            </p:cNvSpPr>
            <p:nvPr/>
          </p:nvSpPr>
          <p:spPr bwMode="auto">
            <a:xfrm>
              <a:off x="6106070" y="5332063"/>
              <a:ext cx="224208" cy="1190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sp>
        <p:sp>
          <p:nvSpPr>
            <p:cNvPr id="288" name="Line 459"/>
            <p:cNvSpPr>
              <a:spLocks noChangeShapeType="1"/>
            </p:cNvSpPr>
            <p:nvPr/>
          </p:nvSpPr>
          <p:spPr bwMode="auto">
            <a:xfrm>
              <a:off x="3778246" y="5386542"/>
              <a:ext cx="2462476" cy="570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sp>
        <p:sp>
          <p:nvSpPr>
            <p:cNvPr id="289" name="Oval 288"/>
            <p:cNvSpPr>
              <a:spLocks noChangeArrowheads="1"/>
            </p:cNvSpPr>
            <p:nvPr/>
          </p:nvSpPr>
          <p:spPr bwMode="auto">
            <a:xfrm>
              <a:off x="5073951" y="5272517"/>
              <a:ext cx="89556" cy="848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</p:sp>
        <p:sp>
          <p:nvSpPr>
            <p:cNvPr id="290" name="Oval 289"/>
            <p:cNvSpPr>
              <a:spLocks noChangeArrowheads="1"/>
            </p:cNvSpPr>
            <p:nvPr/>
          </p:nvSpPr>
          <p:spPr bwMode="auto">
            <a:xfrm>
              <a:off x="4508033" y="5272517"/>
              <a:ext cx="90191" cy="848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</p:sp>
        <p:sp>
          <p:nvSpPr>
            <p:cNvPr id="296" name="Line 441"/>
            <p:cNvSpPr>
              <a:spLocks noChangeShapeType="1"/>
            </p:cNvSpPr>
            <p:nvPr/>
          </p:nvSpPr>
          <p:spPr bwMode="auto">
            <a:xfrm>
              <a:off x="4670631" y="5080574"/>
              <a:ext cx="635" cy="1919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sp>
        <p:sp>
          <p:nvSpPr>
            <p:cNvPr id="297" name="Line 440"/>
            <p:cNvSpPr>
              <a:spLocks noChangeShapeType="1"/>
            </p:cNvSpPr>
            <p:nvPr/>
          </p:nvSpPr>
          <p:spPr bwMode="auto">
            <a:xfrm>
              <a:off x="4807188" y="5080574"/>
              <a:ext cx="635" cy="1919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sp>
        <p:sp>
          <p:nvSpPr>
            <p:cNvPr id="298" name="Line 439"/>
            <p:cNvSpPr>
              <a:spLocks noChangeShapeType="1"/>
            </p:cNvSpPr>
            <p:nvPr/>
          </p:nvSpPr>
          <p:spPr bwMode="auto">
            <a:xfrm>
              <a:off x="4515019" y="5174962"/>
              <a:ext cx="156247" cy="6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</p:spPr>
        </p:sp>
        <p:sp>
          <p:nvSpPr>
            <p:cNvPr id="299" name="Line 438"/>
            <p:cNvSpPr>
              <a:spLocks noChangeShapeType="1"/>
            </p:cNvSpPr>
            <p:nvPr/>
          </p:nvSpPr>
          <p:spPr bwMode="auto">
            <a:xfrm rot="10800000">
              <a:off x="4819891" y="5174328"/>
              <a:ext cx="156247" cy="6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</p:spPr>
        </p:sp>
        <p:sp>
          <p:nvSpPr>
            <p:cNvPr id="300" name="Text Box 437"/>
            <p:cNvSpPr txBox="1">
              <a:spLocks noChangeArrowheads="1"/>
            </p:cNvSpPr>
            <p:nvPr/>
          </p:nvSpPr>
          <p:spPr bwMode="auto">
            <a:xfrm>
              <a:off x="4487708" y="4926640"/>
              <a:ext cx="612920" cy="176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050" b="0" i="0" strike="noStrike">
                  <a:solidFill>
                    <a:srgbClr val="000000"/>
                  </a:solidFill>
                  <a:latin typeface="宋体"/>
                  <a:ea typeface="宋体"/>
                </a:rPr>
                <a:t>1.5mm</a:t>
              </a:r>
            </a:p>
          </p:txBody>
        </p:sp>
        <p:sp>
          <p:nvSpPr>
            <p:cNvPr id="301" name="Line 436"/>
            <p:cNvSpPr>
              <a:spLocks noChangeShapeType="1"/>
            </p:cNvSpPr>
            <p:nvPr/>
          </p:nvSpPr>
          <p:spPr bwMode="auto">
            <a:xfrm rot="5400000">
              <a:off x="4040769" y="5261747"/>
              <a:ext cx="155835" cy="63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</p:spPr>
        </p:sp>
        <p:sp>
          <p:nvSpPr>
            <p:cNvPr id="302" name="Line 435"/>
            <p:cNvSpPr>
              <a:spLocks noChangeShapeType="1"/>
            </p:cNvSpPr>
            <p:nvPr/>
          </p:nvSpPr>
          <p:spPr bwMode="auto">
            <a:xfrm rot="16200000">
              <a:off x="4040134" y="5539842"/>
              <a:ext cx="155835" cy="63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</p:spPr>
        </p:sp>
        <p:sp>
          <p:nvSpPr>
            <p:cNvPr id="303" name="Text Box 434"/>
            <p:cNvSpPr txBox="1">
              <a:spLocks noChangeArrowheads="1"/>
            </p:cNvSpPr>
            <p:nvPr/>
          </p:nvSpPr>
          <p:spPr bwMode="auto">
            <a:xfrm>
              <a:off x="3932587" y="4995689"/>
              <a:ext cx="479538" cy="254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050" b="0" i="0" strike="noStrike">
                  <a:solidFill>
                    <a:srgbClr val="000000"/>
                  </a:solidFill>
                  <a:latin typeface="宋体"/>
                  <a:ea typeface="宋体"/>
                </a:rPr>
                <a:t>2.0mm</a:t>
              </a:r>
            </a:p>
          </p:txBody>
        </p:sp>
        <p:sp>
          <p:nvSpPr>
            <p:cNvPr id="304" name="Line 433"/>
            <p:cNvSpPr>
              <a:spLocks noChangeShapeType="1"/>
            </p:cNvSpPr>
            <p:nvPr/>
          </p:nvSpPr>
          <p:spPr bwMode="auto">
            <a:xfrm rot="10800000">
              <a:off x="4567737" y="5599389"/>
              <a:ext cx="532891" cy="6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med"/>
              <a:tailEnd type="triangle" w="sm" len="med"/>
            </a:ln>
          </p:spPr>
        </p:sp>
        <p:sp>
          <p:nvSpPr>
            <p:cNvPr id="305" name="Line 432"/>
            <p:cNvSpPr>
              <a:spLocks noChangeShapeType="1"/>
            </p:cNvSpPr>
            <p:nvPr/>
          </p:nvSpPr>
          <p:spPr bwMode="auto">
            <a:xfrm>
              <a:off x="4576629" y="5386542"/>
              <a:ext cx="635" cy="2945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sp>
        <p:sp>
          <p:nvSpPr>
            <p:cNvPr id="306" name="Line 431"/>
            <p:cNvSpPr>
              <a:spLocks noChangeShapeType="1"/>
            </p:cNvSpPr>
            <p:nvPr/>
          </p:nvSpPr>
          <p:spPr bwMode="auto">
            <a:xfrm>
              <a:off x="5095546" y="5371339"/>
              <a:ext cx="5081" cy="3097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sp>
        <p:sp>
          <p:nvSpPr>
            <p:cNvPr id="307" name="Text Box 430"/>
            <p:cNvSpPr txBox="1">
              <a:spLocks noChangeArrowheads="1"/>
            </p:cNvSpPr>
            <p:nvPr/>
          </p:nvSpPr>
          <p:spPr bwMode="auto">
            <a:xfrm>
              <a:off x="4567737" y="5432152"/>
              <a:ext cx="479538" cy="21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050" b="0" i="0" strike="noStrike">
                  <a:solidFill>
                    <a:srgbClr val="000000"/>
                  </a:solidFill>
                  <a:latin typeface="宋体"/>
                  <a:ea typeface="宋体"/>
                </a:rPr>
                <a:t>5.0mm</a:t>
              </a:r>
            </a:p>
          </p:txBody>
        </p:sp>
        <p:sp>
          <p:nvSpPr>
            <p:cNvPr id="308" name="Line 429"/>
            <p:cNvSpPr>
              <a:spLocks noChangeShapeType="1"/>
            </p:cNvSpPr>
            <p:nvPr/>
          </p:nvSpPr>
          <p:spPr bwMode="auto">
            <a:xfrm>
              <a:off x="5142548" y="5314326"/>
              <a:ext cx="2400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sp>
        <p:sp>
          <p:nvSpPr>
            <p:cNvPr id="309" name="Line 428"/>
            <p:cNvSpPr>
              <a:spLocks noChangeShapeType="1"/>
            </p:cNvSpPr>
            <p:nvPr/>
          </p:nvSpPr>
          <p:spPr bwMode="auto">
            <a:xfrm rot="16200000">
              <a:off x="5210715" y="5403011"/>
              <a:ext cx="155835" cy="63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</p:spPr>
        </p:sp>
        <p:sp>
          <p:nvSpPr>
            <p:cNvPr id="310" name="Line 427"/>
            <p:cNvSpPr>
              <a:spLocks noChangeShapeType="1"/>
            </p:cNvSpPr>
            <p:nvPr/>
          </p:nvSpPr>
          <p:spPr bwMode="auto">
            <a:xfrm rot="5400000">
              <a:off x="5204363" y="5235774"/>
              <a:ext cx="155835" cy="63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</p:spPr>
        </p:sp>
        <p:sp>
          <p:nvSpPr>
            <p:cNvPr id="311" name="Text Box 426"/>
            <p:cNvSpPr txBox="1">
              <a:spLocks noChangeArrowheads="1"/>
            </p:cNvSpPr>
            <p:nvPr/>
          </p:nvSpPr>
          <p:spPr bwMode="auto">
            <a:xfrm>
              <a:off x="5288632" y="5086275"/>
              <a:ext cx="479538" cy="254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050" b="0" i="0" strike="noStrike">
                  <a:solidFill>
                    <a:srgbClr val="000000"/>
                  </a:solidFill>
                  <a:latin typeface="宋体"/>
                  <a:ea typeface="宋体"/>
                </a:rPr>
                <a:t>0.4mm</a:t>
              </a:r>
            </a:p>
          </p:txBody>
        </p:sp>
        <p:sp>
          <p:nvSpPr>
            <p:cNvPr id="312" name="Line 425"/>
            <p:cNvSpPr>
              <a:spLocks noChangeShapeType="1"/>
            </p:cNvSpPr>
            <p:nvPr/>
          </p:nvSpPr>
          <p:spPr bwMode="auto">
            <a:xfrm rot="10800000" flipV="1">
              <a:off x="4976138" y="5036864"/>
              <a:ext cx="148625" cy="2350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</p:spPr>
        </p:sp>
        <p:sp>
          <p:nvSpPr>
            <p:cNvPr id="313" name="Line 424"/>
            <p:cNvSpPr>
              <a:spLocks noChangeShapeType="1"/>
            </p:cNvSpPr>
            <p:nvPr/>
          </p:nvSpPr>
          <p:spPr bwMode="auto">
            <a:xfrm>
              <a:off x="5132385" y="5036864"/>
              <a:ext cx="435713" cy="6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sp>
        <p:sp>
          <p:nvSpPr>
            <p:cNvPr id="314" name="Text Box 423"/>
            <p:cNvSpPr txBox="1">
              <a:spLocks noChangeArrowheads="1"/>
            </p:cNvSpPr>
            <p:nvPr/>
          </p:nvSpPr>
          <p:spPr bwMode="auto">
            <a:xfrm>
              <a:off x="5009166" y="4758136"/>
              <a:ext cx="924778" cy="279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altLang="zh-CN" sz="900" b="0" i="0" strike="noStrike">
                  <a:solidFill>
                    <a:srgbClr val="000000"/>
                  </a:solidFill>
                  <a:latin typeface="宋体"/>
                  <a:ea typeface="宋体"/>
                </a:rPr>
                <a:t>NPTH</a:t>
              </a:r>
              <a:r>
                <a:rPr lang="en-US" altLang="zh-CN" sz="900" b="0" i="0" strike="noStrike" baseline="0">
                  <a:solidFill>
                    <a:srgbClr val="000000"/>
                  </a:solidFill>
                  <a:latin typeface="宋体"/>
                  <a:ea typeface="宋体"/>
                </a:rPr>
                <a:t> hole</a:t>
              </a:r>
              <a:r>
                <a:rPr lang="en-US" altLang="zh-CN" sz="900" b="0" i="0" strike="noStrike">
                  <a:solidFill>
                    <a:srgbClr val="000000"/>
                  </a:solidFill>
                  <a:latin typeface="宋体"/>
                  <a:ea typeface="宋体"/>
                </a:rPr>
                <a:t>1.0</a:t>
              </a:r>
              <a:r>
                <a:rPr lang="en-US" sz="900" b="0" i="0" strike="noStrike">
                  <a:solidFill>
                    <a:srgbClr val="000000"/>
                  </a:solidFill>
                  <a:latin typeface="宋体"/>
                  <a:ea typeface="宋体"/>
                </a:rPr>
                <a:t>mm</a:t>
              </a:r>
            </a:p>
          </p:txBody>
        </p:sp>
        <p:sp>
          <p:nvSpPr>
            <p:cNvPr id="315" name="Text Box 422"/>
            <p:cNvSpPr txBox="1">
              <a:spLocks noChangeArrowheads="1"/>
            </p:cNvSpPr>
            <p:nvPr/>
          </p:nvSpPr>
          <p:spPr bwMode="auto">
            <a:xfrm>
              <a:off x="5143183" y="5462559"/>
              <a:ext cx="962252" cy="254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altLang="zh-CN" sz="1050" b="1" i="0" strike="noStrike">
                  <a:solidFill>
                    <a:srgbClr val="FFFF00"/>
                  </a:solidFill>
                  <a:latin typeface="宋体"/>
                  <a:ea typeface="宋体"/>
                </a:rPr>
                <a:t>conveyor</a:t>
              </a:r>
              <a:r>
                <a:rPr lang="en-US" altLang="zh-CN" sz="1050" b="1" i="0" strike="noStrike" baseline="0">
                  <a:solidFill>
                    <a:srgbClr val="FFFF00"/>
                  </a:solidFill>
                  <a:latin typeface="宋体"/>
                  <a:ea typeface="宋体"/>
                </a:rPr>
                <a:t> edge</a:t>
              </a:r>
              <a:endParaRPr lang="zh-CN" altLang="en-US" sz="1050" b="1" i="0" strike="noStrike">
                <a:solidFill>
                  <a:srgbClr val="FFFF00"/>
                </a:solidFill>
                <a:latin typeface="宋体"/>
                <a:ea typeface="宋体"/>
              </a:endParaRPr>
            </a:p>
          </p:txBody>
        </p:sp>
        <p:sp>
          <p:nvSpPr>
            <p:cNvPr id="316" name="Text Box 421"/>
            <p:cNvSpPr txBox="1">
              <a:spLocks noChangeArrowheads="1"/>
            </p:cNvSpPr>
            <p:nvPr/>
          </p:nvSpPr>
          <p:spPr bwMode="auto">
            <a:xfrm>
              <a:off x="4008170" y="4672617"/>
              <a:ext cx="479538" cy="254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050" b="1" i="0" strike="noStrike">
                  <a:solidFill>
                    <a:srgbClr val="FFFF00"/>
                  </a:solidFill>
                  <a:latin typeface="宋体"/>
                  <a:ea typeface="宋体"/>
                </a:rPr>
                <a:t>PCB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4" name="Text Box 4"/>
          <p:cNvSpPr txBox="1">
            <a:spLocks noChangeArrowheads="1"/>
          </p:cNvSpPr>
          <p:nvPr/>
        </p:nvSpPr>
        <p:spPr bwMode="auto">
          <a:xfrm>
            <a:off x="500034" y="247628"/>
            <a:ext cx="64294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200" b="1" dirty="0" smtClean="0">
                <a:ea typeface="DFKai-SB" pitchFamily="65" charset="-120"/>
              </a:rPr>
              <a:t>PCB layout rules</a:t>
            </a:r>
            <a:endParaRPr lang="zh-TW" altLang="en-US" sz="2200" b="1" dirty="0">
              <a:ea typeface="DFKai-SB" pitchFamily="65" charset="-12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8596" y="819133"/>
            <a:ext cx="8715404" cy="29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l"/>
            </a:pPr>
            <a:r>
              <a:rPr kumimoji="0" lang="en-US" altLang="zh-TW" sz="2000" b="1" dirty="0">
                <a:latin typeface="+mj-lt"/>
                <a:ea typeface="DFKai-SB" pitchFamily="65" charset="-120"/>
              </a:rPr>
              <a:t>  </a:t>
            </a:r>
            <a:r>
              <a:rPr lang="en-US" altLang="zh-TW" sz="2000" dirty="0" smtClean="0">
                <a:latin typeface="+mj-lt"/>
                <a:ea typeface="DFKai-SB" pitchFamily="65" charset="-120"/>
              </a:rPr>
              <a:t>V-Cut </a:t>
            </a:r>
            <a:r>
              <a:rPr lang="en-US" altLang="zh-TW" sz="1400" dirty="0" smtClean="0">
                <a:latin typeface="+mj-lt"/>
                <a:ea typeface="DFKai-SB" pitchFamily="65" charset="-120"/>
              </a:rPr>
              <a:t>VS</a:t>
            </a:r>
            <a:r>
              <a:rPr lang="en-US" altLang="zh-TW" sz="2000" dirty="0" smtClean="0">
                <a:latin typeface="+mj-lt"/>
                <a:ea typeface="DFKai-SB" pitchFamily="65" charset="-120"/>
              </a:rPr>
              <a:t> Stamp layout </a:t>
            </a:r>
            <a:r>
              <a:rPr kumimoji="0" lang="en-US" altLang="zh-TW" sz="2000" b="1" dirty="0" smtClean="0">
                <a:latin typeface="+mj-lt"/>
                <a:ea typeface="DFKai-SB" pitchFamily="65" charset="-120"/>
              </a:rPr>
              <a:t> :</a:t>
            </a:r>
            <a:endParaRPr kumimoji="0" lang="en-US" altLang="zh-CN" sz="2000" b="1" dirty="0" smtClean="0">
              <a:latin typeface="+mj-lt"/>
              <a:ea typeface="DFKai-SB" pitchFamily="65" charset="-120"/>
            </a:endParaRPr>
          </a:p>
          <a:p>
            <a:pPr lvl="1">
              <a:lnSpc>
                <a:spcPts val="22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l"/>
            </a:pPr>
            <a:r>
              <a:rPr lang="en-US" altLang="zh-CN" dirty="0" smtClean="0">
                <a:latin typeface="+mj-lt"/>
                <a:ea typeface="DFKai-SB" pitchFamily="65" charset="-120"/>
              </a:rPr>
              <a:t>  PCS to PCS distance only </a:t>
            </a:r>
            <a:r>
              <a:rPr lang="en-US" altLang="zh-CN" dirty="0" smtClean="0">
                <a:solidFill>
                  <a:srgbClr val="FF0000"/>
                </a:solidFill>
                <a:latin typeface="+mj-lt"/>
                <a:ea typeface="DFKai-SB" pitchFamily="65" charset="-120"/>
              </a:rPr>
              <a:t>0.3mm</a:t>
            </a:r>
            <a:r>
              <a:rPr lang="en-US" altLang="zh-CN" dirty="0" smtClean="0">
                <a:latin typeface="+mj-lt"/>
                <a:ea typeface="DFKai-SB" pitchFamily="65" charset="-120"/>
              </a:rPr>
              <a:t> for V-Cut, we can save the PCB layout cost</a:t>
            </a:r>
          </a:p>
          <a:p>
            <a:pPr lvl="1">
              <a:lnSpc>
                <a:spcPts val="22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l"/>
            </a:pPr>
            <a:r>
              <a:rPr lang="en-US" altLang="zh-CN" dirty="0" smtClean="0">
                <a:latin typeface="+mj-lt"/>
                <a:ea typeface="DFKai-SB" pitchFamily="65" charset="-120"/>
              </a:rPr>
              <a:t>  Stamp Cut design, PCB PCS to PCS distance is </a:t>
            </a:r>
            <a:r>
              <a:rPr lang="en-US" altLang="zh-CN" dirty="0" smtClean="0">
                <a:solidFill>
                  <a:srgbClr val="FF0000"/>
                </a:solidFill>
                <a:latin typeface="+mj-lt"/>
                <a:ea typeface="DFKai-SB" pitchFamily="65" charset="-120"/>
              </a:rPr>
              <a:t>2mm</a:t>
            </a:r>
          </a:p>
          <a:p>
            <a:pPr lvl="1">
              <a:lnSpc>
                <a:spcPts val="22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l"/>
            </a:pPr>
            <a:r>
              <a:rPr lang="en-US" altLang="zh-CN" dirty="0" smtClean="0">
                <a:latin typeface="+mj-lt"/>
                <a:ea typeface="DFKai-SB" pitchFamily="65" charset="-120"/>
              </a:rPr>
              <a:t>  Base on same PCS design with different  Cut type( stamp/V –Cut), the PCB cost will impact 10- 25%</a:t>
            </a:r>
          </a:p>
          <a:p>
            <a:pPr lvl="1">
              <a:lnSpc>
                <a:spcPts val="22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l"/>
            </a:pPr>
            <a:r>
              <a:rPr lang="en-US" altLang="zh-CN" dirty="0" smtClean="0">
                <a:latin typeface="+mj-lt"/>
                <a:ea typeface="DFKai-SB" pitchFamily="65" charset="-120"/>
              </a:rPr>
              <a:t>  V-Cut  PCB will be cut by machine, but Stamp Cut will broken by OP and have stress then damage the components</a:t>
            </a:r>
          </a:p>
          <a:p>
            <a:pPr lvl="1">
              <a:lnSpc>
                <a:spcPts val="22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l"/>
            </a:pPr>
            <a:endParaRPr lang="en-US" altLang="zh-CN" dirty="0" smtClean="0">
              <a:latin typeface="+mj-lt"/>
              <a:ea typeface="DFKai-SB" pitchFamily="65" charset="-120"/>
            </a:endParaRPr>
          </a:p>
        </p:txBody>
      </p:sp>
      <p:sp>
        <p:nvSpPr>
          <p:cNvPr id="5156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433" name="Picture 1" descr="QQW8Z)RLO@V]QMRXRUH@R`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676652"/>
            <a:ext cx="317980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Cloud Callout 85"/>
          <p:cNvSpPr/>
          <p:nvPr/>
        </p:nvSpPr>
        <p:spPr bwMode="auto">
          <a:xfrm>
            <a:off x="5214942" y="3819528"/>
            <a:ext cx="2071702" cy="646545"/>
          </a:xfrm>
          <a:prstGeom prst="cloudCallout">
            <a:avLst>
              <a:gd name="adj1" fmla="val -120895"/>
              <a:gd name="adj2" fmla="val 11503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80000"/>
              </a:lnSpc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V-Cut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machine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erations Template 2012 Rev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默认设计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i-P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 w="38100">
          <a:solidFill>
            <a:schemeClr val="accent3">
              <a:lumMod val="60000"/>
              <a:lumOff val="40000"/>
            </a:schemeClr>
          </a:solidFill>
          <a:headEnd/>
          <a:tailEnd/>
        </a:ln>
        <a:extLst/>
      </a:spPr>
      <a:bodyPr/>
      <a:lstStyle>
        <a:defPPr>
          <a:defRPr/>
        </a:defPPr>
      </a:lstStyle>
      <a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>
        <a:spAutoFit/>
      </a:bodyPr>
      <a:lstStyle>
        <a:defPPr marL="514350" indent="-514350">
          <a:lnSpc>
            <a:spcPct val="100000"/>
          </a:lnSpc>
          <a:buFont typeface="+mj-lt"/>
          <a:buAutoNum type="arabicPeriod"/>
          <a:defRPr sz="2600" dirty="0" smtClean="0">
            <a:latin typeface="+mj-lt"/>
          </a:defRPr>
        </a:defPPr>
      </a:lstStyle>
    </a:tx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Operations Template 2012 Rev02</Template>
  <TotalTime>10467</TotalTime>
  <Words>3163</Words>
  <Application>Microsoft Office PowerPoint</Application>
  <PresentationFormat>自定义</PresentationFormat>
  <Paragraphs>973</Paragraphs>
  <Slides>57</Slides>
  <Notes>42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57</vt:i4>
      </vt:variant>
    </vt:vector>
  </HeadingPairs>
  <TitlesOfParts>
    <vt:vector size="59" baseType="lpstr">
      <vt:lpstr>Operations Template 2012 Rev02</vt:lpstr>
      <vt:lpstr>1_默认设计模板</vt:lpstr>
      <vt:lpstr>幻灯片 1</vt:lpstr>
      <vt:lpstr>PCB Design Guideline</vt:lpstr>
      <vt:lpstr>Revision record </vt:lpstr>
      <vt:lpstr>Purpose</vt:lpstr>
      <vt:lpstr>content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Trace design</vt:lpstr>
      <vt:lpstr>Trace design</vt:lpstr>
      <vt:lpstr>Trace design</vt:lpstr>
      <vt:lpstr>Trace design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  <vt:lpstr>幻灯片 55</vt:lpstr>
      <vt:lpstr>幻灯片 56</vt:lpstr>
      <vt:lpstr>幻灯片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jason.yuan</dc:creator>
  <cp:lastModifiedBy>Ben Cheng</cp:lastModifiedBy>
  <cp:revision>936</cp:revision>
  <cp:lastPrinted>2004-02-13T11:56:27Z</cp:lastPrinted>
  <dcterms:created xsi:type="dcterms:W3CDTF">2012-01-04T08:27:04Z</dcterms:created>
  <dcterms:modified xsi:type="dcterms:W3CDTF">2025-08-30T10:24:28Z</dcterms:modified>
</cp:coreProperties>
</file>